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Lst>
  <p:sldSz cy="5143500" cx="9144000"/>
  <p:notesSz cx="6858000" cy="9144000"/>
  <p:embeddedFontLst>
    <p:embeddedFont>
      <p:font typeface="Raleway"/>
      <p:regular r:id="rId145"/>
      <p:bold r:id="rId146"/>
      <p:italic r:id="rId147"/>
      <p:boldItalic r:id="rId148"/>
    </p:embeddedFont>
    <p:embeddedFont>
      <p:font typeface="Playfair Display"/>
      <p:regular r:id="rId149"/>
      <p:bold r:id="rId150"/>
      <p:italic r:id="rId151"/>
      <p:boldItalic r:id="rId152"/>
    </p:embeddedFont>
    <p:embeddedFont>
      <p:font typeface="Lato"/>
      <p:regular r:id="rId153"/>
      <p:bold r:id="rId154"/>
      <p:italic r:id="rId155"/>
      <p:boldItalic r:id="rId156"/>
    </p:embeddedFont>
    <p:embeddedFont>
      <p:font typeface="Lato Light"/>
      <p:regular r:id="rId157"/>
      <p:bold r:id="rId158"/>
      <p:italic r:id="rId159"/>
      <p:boldItalic r:id="rId160"/>
    </p:embeddedFont>
    <p:embeddedFont>
      <p:font typeface="Open Sans"/>
      <p:regular r:id="rId161"/>
      <p:bold r:id="rId162"/>
      <p:italic r:id="rId163"/>
      <p:boldItalic r:id="rId1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Priscila Stuan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PlayfairDisplay-bold.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PlayfairDisplay-regular.fntdata"/><Relationship Id="rId4" Type="http://schemas.openxmlformats.org/officeDocument/2006/relationships/commentAuthors" Target="commentAuthors.xml"/><Relationship Id="rId148" Type="http://schemas.openxmlformats.org/officeDocument/2006/relationships/font" Target="fonts/Raleway-boldItalic.fntdata"/><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font" Target="fonts/Raleway-italic.fntdata"/><Relationship Id="rId6" Type="http://schemas.openxmlformats.org/officeDocument/2006/relationships/notesMaster" Target="notesMasters/notesMaster1.xml"/><Relationship Id="rId146" Type="http://schemas.openxmlformats.org/officeDocument/2006/relationships/font" Target="fonts/Raleway-bold.fntdata"/><Relationship Id="rId7" Type="http://schemas.openxmlformats.org/officeDocument/2006/relationships/slide" Target="slides/slide1.xml"/><Relationship Id="rId145" Type="http://schemas.openxmlformats.org/officeDocument/2006/relationships/font" Target="fonts/Raleway-regular.fntdata"/><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164" Type="http://schemas.openxmlformats.org/officeDocument/2006/relationships/font" Target="fonts/OpenSans-boldItalic.fntdata"/><Relationship Id="rId163" Type="http://schemas.openxmlformats.org/officeDocument/2006/relationships/font" Target="fonts/OpenSans-italic.fntdata"/><Relationship Id="rId162" Type="http://schemas.openxmlformats.org/officeDocument/2006/relationships/font" Target="fonts/OpenSans-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font" Target="fonts/OpenSans-regular.fntdata"/><Relationship Id="rId54" Type="http://schemas.openxmlformats.org/officeDocument/2006/relationships/slide" Target="slides/slide48.xml"/><Relationship Id="rId160" Type="http://schemas.openxmlformats.org/officeDocument/2006/relationships/font" Target="fonts/LatoLight-boldItalic.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LatoLight-italic.fntdata"/><Relationship Id="rId59" Type="http://schemas.openxmlformats.org/officeDocument/2006/relationships/slide" Target="slides/slide53.xml"/><Relationship Id="rId154" Type="http://schemas.openxmlformats.org/officeDocument/2006/relationships/font" Target="fonts/Lato-bold.fntdata"/><Relationship Id="rId58" Type="http://schemas.openxmlformats.org/officeDocument/2006/relationships/slide" Target="slides/slide52.xml"/><Relationship Id="rId153" Type="http://schemas.openxmlformats.org/officeDocument/2006/relationships/font" Target="fonts/Lato-regular.fntdata"/><Relationship Id="rId152" Type="http://schemas.openxmlformats.org/officeDocument/2006/relationships/font" Target="fonts/PlayfairDisplay-boldItalic.fntdata"/><Relationship Id="rId151" Type="http://schemas.openxmlformats.org/officeDocument/2006/relationships/font" Target="fonts/PlayfairDisplay-italic.fntdata"/><Relationship Id="rId158" Type="http://schemas.openxmlformats.org/officeDocument/2006/relationships/font" Target="fonts/LatoLight-bold.fntdata"/><Relationship Id="rId157" Type="http://schemas.openxmlformats.org/officeDocument/2006/relationships/font" Target="fonts/LatoLight-regular.fntdata"/><Relationship Id="rId156" Type="http://schemas.openxmlformats.org/officeDocument/2006/relationships/font" Target="fonts/Lato-boldItalic.fntdata"/><Relationship Id="rId155" Type="http://schemas.openxmlformats.org/officeDocument/2006/relationships/font" Target="fonts/Lato-italic.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4-12T14:25:50.809">
    <p:pos x="6000" y="0"/>
    <p:text>@gabriela.aguiar@alura.com.br qquerida, pode revisar essa aula que faltou eu traduzir, por favor?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450ff6cfee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50ff6cfee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highlight>
                  <a:srgbClr val="FFFFFF"/>
                </a:highlight>
                <a:latin typeface="Raleway"/>
                <a:ea typeface="Raleway"/>
                <a:cs typeface="Raleway"/>
                <a:sym typeface="Raleway"/>
              </a:rPr>
              <a:t>Falando em prática, preciso dizer uma coisa muito importante para a Bianca: toda vez que ela encontrar uma boa ideia aqui no curso, ela precisa colocar em prática no trabalho e na vida pessoal. Talvez não exatamente com as mesmas palavras, mas a ideia é que ela comece a fazer testes. Se funcionar, ela pode incorporar em seu dia a dia afim de incorporar um novo hábito. E isso é a mais pura verdade. Dependendo do nível de conhecimento e de experiência da Bianca, talvez ela tenha a sensação de já conhecer algumas das ideias que veremos neste curso. Uma das ideias deste curso é torná-la mais consciente a respeito delas.</a:t>
            </a:r>
            <a:endParaRPr sz="1400">
              <a:highlight>
                <a:srgbClr val="FFFFFF"/>
              </a:highlight>
              <a:latin typeface="Raleway"/>
              <a:ea typeface="Raleway"/>
              <a:cs typeface="Raleway"/>
              <a:sym typeface="Raleway"/>
            </a:endParaRPr>
          </a:p>
          <a:p>
            <a:pPr indent="0" lvl="0" marL="0" rtl="0" algn="just">
              <a:lnSpc>
                <a:spcPct val="150000"/>
              </a:lnSpc>
              <a:spcBef>
                <a:spcPts val="0"/>
              </a:spcBef>
              <a:spcAft>
                <a:spcPts val="0"/>
              </a:spcAft>
              <a:buNone/>
            </a:pPr>
            <a:r>
              <a:rPr lang="pt-BR" sz="1400">
                <a:highlight>
                  <a:srgbClr val="FFFFFF"/>
                </a:highlight>
                <a:latin typeface="Raleway"/>
                <a:ea typeface="Raleway"/>
                <a:cs typeface="Raleway"/>
                <a:sym typeface="Raleway"/>
              </a:rPr>
              <a:t>Quando a Bianca aprender e aplicar esses métodos e técnicas até se tornarem hábitos, ela conseguirá dar um direcionamento bastante positivo à sua vida.</a:t>
            </a:r>
            <a:endParaRPr sz="1400">
              <a:highlight>
                <a:srgbClr val="FFFFFF"/>
              </a:highlight>
              <a:latin typeface="Raleway"/>
              <a:ea typeface="Raleway"/>
              <a:cs typeface="Raleway"/>
              <a:sym typeface="Raleway"/>
            </a:endParaRPr>
          </a:p>
          <a:p>
            <a:pPr indent="0" lvl="0" marL="0" rtl="0" algn="just">
              <a:lnSpc>
                <a:spcPct val="150000"/>
              </a:lnSpc>
              <a:spcBef>
                <a:spcPts val="0"/>
              </a:spcBef>
              <a:spcAft>
                <a:spcPts val="0"/>
              </a:spcAft>
              <a:buNone/>
            </a:pPr>
            <a:r>
              <a:t/>
            </a:r>
            <a:endParaRPr sz="1400">
              <a:highlight>
                <a:srgbClr val="FFFFFF"/>
              </a:highlight>
              <a:latin typeface="Raleway"/>
              <a:ea typeface="Raleway"/>
              <a:cs typeface="Raleway"/>
              <a:sym typeface="Raleway"/>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450ff6cfee_0_4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450ff6cfee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Quanto mais precisas forem as respostas da Bianca a essas três perguntas, mais fácil será estabelecer prioridades claras, superar a procrastinação e iniciar a atividade que representa o uso mais inteligente do seu tempo.</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450ff6cfee_0_4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450ff6cfee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450ff6cfee_0_4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450ff6cfee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Font typeface="Raleway"/>
              <a:buAutoNum type="arabicParenR"/>
            </a:pPr>
            <a:r>
              <a:rPr lang="pt-BR" sz="1400">
                <a:latin typeface="Raleway"/>
                <a:ea typeface="Raleway"/>
                <a:cs typeface="Raleway"/>
                <a:sym typeface="Raleway"/>
              </a:rPr>
              <a:t>Revisar sua lista de tarefas, atividades e projetos com regularidade, sempre com a seguinte pergunta em mente: “O que terá mais consequências positivas em meu trabalho ou minha vida pessoal?”</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466d12bcc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466d12bcc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89999" rtl="0" algn="just">
              <a:lnSpc>
                <a:spcPct val="150000"/>
              </a:lnSpc>
              <a:spcBef>
                <a:spcPts val="0"/>
              </a:spcBef>
              <a:spcAft>
                <a:spcPts val="0"/>
              </a:spcAft>
              <a:buNone/>
            </a:pPr>
            <a:r>
              <a:rPr lang="pt-BR" sz="1400">
                <a:latin typeface="Raleway"/>
                <a:ea typeface="Raleway"/>
                <a:cs typeface="Raleway"/>
                <a:sym typeface="Raleway"/>
              </a:rPr>
              <a:t>Ao olhar essa lista, por exemplo, Bianca percebeu que se ela manter sua rotina diária de atividade física, ela se sente mais disposta, dorme melhor, o que reflete positivamente nas demais tarefas.</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466d12bccf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466d12bcc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Atualmente, que tarefa é essa? Seja qual for a resposta, defina-a como um objetivo, planeje-se para realizá-la e ponha a mão na massa imediatamente.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466d12bcc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466d12bcc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Ela entendeu que a prática de atividade física traz muitos benefícios, mas não é toda semana que ela consegue manter a rotina, então a partir deste exercício, seu objetivo vai se focar mais em manter a disciplina nessa questão e observar os benefícios que esta prática traz para sua vida como um todo.</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466d12bcc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466d12bcc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450ff6cfee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450ff6cfe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466d12bcc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466d12bcc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Bianca está decidida a manter seu alto nível de produtividade através da gestão de lista de tarefas, da comunicação (quando negociar prazos e redefinir prioridades). Tudo foi bem no primeiro dia, mas no dia seguinte, ela tinha a sensação de que tudo está muito cronometrado e que se algo saísse do seu controle, todos seus esforços cairiam por terra.</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466d12bcc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466d12bcc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Até que ponto esse excesso de controle é saudável?</a:t>
            </a:r>
            <a:br>
              <a:rPr lang="pt-BR" sz="1400">
                <a:latin typeface="Raleway"/>
                <a:ea typeface="Raleway"/>
                <a:cs typeface="Raleway"/>
                <a:sym typeface="Raleway"/>
              </a:rPr>
            </a:b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450ff6cfee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50ff6cfe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466d12bcc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466d12bcc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466d12bcc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466d12bcc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466d12bcc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466d12bcc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E agora? Por onde ela começa?</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466d12bcc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466d12bcc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466d12bcc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466d12bcc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Perceba que tem uma tarefa que não está na lista, mas que a Bianca realiza frequentemente: dar aquela escapada para acessar suas redes sociais e mensagens no celular. O que era para ser 5 minutos se torna 40 minutos.</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466d12bcc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466d12bcc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466d12bcc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466d12bcc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O vilão da Bianca é as escapadas para ver as redes sociais e mensagens. A ideia não é fazer com que ela se vigie para não fazer mais isso, mesmo porque parece uma tarefa muito difícil para ela, mas que tal estipular períodos do dia para fazer isso? </a:t>
            </a:r>
            <a:endParaRPr sz="1400">
              <a:latin typeface="Raleway"/>
              <a:ea typeface="Raleway"/>
              <a:cs typeface="Raleway"/>
              <a:sym typeface="Raleway"/>
            </a:endParaRPr>
          </a:p>
          <a:p>
            <a:pPr indent="0" lvl="0" marL="0" rtl="0" algn="just">
              <a:lnSpc>
                <a:spcPct val="150000"/>
              </a:lnSpc>
              <a:spcBef>
                <a:spcPts val="0"/>
              </a:spcBef>
              <a:spcAft>
                <a:spcPts val="0"/>
              </a:spcAft>
              <a:buNone/>
            </a:pPr>
            <a:r>
              <a:rPr lang="pt-BR" sz="1400">
                <a:latin typeface="Raleway"/>
                <a:ea typeface="Raleway"/>
                <a:cs typeface="Raleway"/>
                <a:sym typeface="Raleway"/>
              </a:rPr>
              <a:t>Antes do trabalho, 15 minutos antes de retornar do almoço e à noite depois do trabalho.</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466d12bcc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466d12bcc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466d12bcc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466d12bcc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A palavra “não” é uma das mais poderosas no âmbito do gerenciamento do tempo. Diga-a com clareza, para não haver mal-entendidos, e sempre que necessário.</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466d12bcc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466d12bcc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450ff6cfee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50ff6cfee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Bianca leu a seguinte afirmação do [</a:t>
            </a:r>
            <a:r>
              <a:rPr lang="pt-BR" sz="1400">
                <a:highlight>
                  <a:srgbClr val="FFFFFF"/>
                </a:highlight>
                <a:latin typeface="Raleway"/>
                <a:ea typeface="Raleway"/>
                <a:cs typeface="Raleway"/>
                <a:sym typeface="Raleway"/>
              </a:rPr>
              <a:t>Brian Tracy](https://en.wikipedia.org/wiki/Brian_Tracy)</a:t>
            </a:r>
            <a:r>
              <a:rPr lang="pt-BR" sz="1400">
                <a:latin typeface="Raleway"/>
                <a:ea typeface="Raleway"/>
                <a:cs typeface="Raleway"/>
                <a:sym typeface="Raleway"/>
              </a:rPr>
              <a:t>: “Algumas pessoas se saem melhor que outras porque trabalham de maneira diferente: fazem as coisas certas do jeito certo. As pessoas felizes, bem-sucedidas e prósperas, em particular, usam o tempo com muito mais eficácias que as outras.”</a:t>
            </a:r>
            <a:endParaRPr sz="1400">
              <a:latin typeface="Raleway"/>
              <a:ea typeface="Raleway"/>
              <a:cs typeface="Raleway"/>
              <a:sym typeface="Raleway"/>
            </a:endParaRPr>
          </a:p>
          <a:p>
            <a:pPr indent="0" lvl="0" marL="0" rtl="0" algn="just">
              <a:lnSpc>
                <a:spcPct val="150000"/>
              </a:lnSpc>
              <a:spcBef>
                <a:spcPts val="0"/>
              </a:spcBef>
              <a:spcAft>
                <a:spcPts val="0"/>
              </a:spcAft>
              <a:buNone/>
            </a:pPr>
            <a:r>
              <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466d12bcc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466d12bcc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466d12bcc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466d12bcc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466d12bcc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466d12bcc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Como o coaching financeiro pode te ajudar a empreender?</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450ff6cfe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450ff6cfe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450ff6cfee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450ff6cfe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466d12bccf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466d12bccf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Imagina o seguinte cenário: Bianca chega na empresa, antes dela conseguir preparar um café, o telefone em sua mesa tonca incansavelmente, enquanto ela atende, um colega pergunta acena e pergunta se ela já vai para a reunião que começa em 2 minutos. Ao desligar o telefone, ela começa a responder um e-mail, quando olha no relógio do computador e percebe que está atrasada em 6 minutos para a reunião. E agora?</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466d12bccf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466d12bccf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d0a3a7d0d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d0a3a7d0d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466d12bccf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466d12bccf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Muitas coisas importantes precisam ser feitas: responder um email com dúvida de cliente, participar da reunião para definição das tarefas que serão realizadas na próxima semana, atender um cliente que liga… Este cenário é muito propício para a Bianca cometer erros, desde trocar nome da pessoa com quem ela fala no email, como colocar um zero a mais numa proposta comercial.</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466d12bcc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466d12bcc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450ff6cfee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50ff6cfee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Segundo Brian Tracy, ele teve uma origem humilde, por isso ele desenvolveu um forte complexo de inferioridade e inadequação. Ele caiu na armadilha mental de achar que as pessoas mais bem-sucedidas que ele eram, na realidade, melhores. Com o tempo, porém, ele aprendeu que isso não é necessariamente verdade.   As pessoas apenas fazem as coisas de maneira **diferente**, portanto ele podia aprender a fazer as coisas do jeito delas.</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466d12bcc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466d12bcc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Não é à toa que ao fazer algo importante, sempre tem alguém que nos diz “preste atenção.” A atenção focada é a chave para o alto desempenho. A “atração da distração” - a sedução das interrupções eletrônicas e de outros tipos  - leva à concentração difusa, à mente errante, à falta de foco e, em última Instância, ao fracasso.</a:t>
            </a:r>
            <a:endParaRPr sz="1400">
              <a:latin typeface="Raleway"/>
              <a:ea typeface="Raleway"/>
              <a:cs typeface="Raleway"/>
              <a:sym typeface="Raleway"/>
            </a:endParaRPr>
          </a:p>
          <a:p>
            <a:pPr indent="0" lvl="0" marL="0" rtl="0" algn="just">
              <a:lnSpc>
                <a:spcPct val="150000"/>
              </a:lnSpc>
              <a:spcBef>
                <a:spcPts val="0"/>
              </a:spcBef>
              <a:spcAft>
                <a:spcPts val="0"/>
              </a:spcAft>
              <a:buNone/>
            </a:pPr>
            <a:r>
              <a:t/>
            </a:r>
            <a:endParaRPr sz="1400">
              <a:latin typeface="Raleway"/>
              <a:ea typeface="Raleway"/>
              <a:cs typeface="Raleway"/>
              <a:sym typeface="Raleway"/>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466d12bcc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466d12bcc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466d12bccf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466d12bccf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comprovou que responder rapidamente a e-mails, telefonemas e mensagens instantâneas exerce um efeito negativo em seu cérebro, reduzindo sua capacidade de atenção e dificultando, ou até impossibilitando, as tarefas das quais dependem se futuro e seu sucesso.</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466d12bccf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466d12bcc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Quando a Bianca checa o e-mail assim que acorda ou responda à vibração ou a algum som que indique um novo e-mail ou uma nova mensagem de texto, seu cérebro libera pequena dose de dopamina (</a:t>
            </a:r>
            <a:r>
              <a:rPr lang="pt-BR" sz="1400">
                <a:highlight>
                  <a:srgbClr val="FFFFFF"/>
                </a:highlight>
                <a:latin typeface="Raleway"/>
                <a:ea typeface="Raleway"/>
                <a:cs typeface="Raleway"/>
                <a:sym typeface="Raleway"/>
              </a:rPr>
              <a:t>um neurotransmissor que envia mensagens para o cérebro e que desempenha importantes funções no organismo, como por exemplo dar a sensação de prazer).</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d0a3a7d0d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d0a3a7d0d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Quando a Bianca checa o e-mail assim que acorda ou responda à vibração ou a algum som que indique um novo e-mail ou uma nova mensagem de texto, seu cérebro libera pequena dose de dopamina (</a:t>
            </a:r>
            <a:r>
              <a:rPr lang="pt-BR" sz="1400">
                <a:highlight>
                  <a:srgbClr val="FFFFFF"/>
                </a:highlight>
                <a:latin typeface="Raleway"/>
                <a:ea typeface="Raleway"/>
                <a:cs typeface="Raleway"/>
                <a:sym typeface="Raleway"/>
              </a:rPr>
              <a:t>um neurotransmissor que envia mensagens para o cérebro e que desempenha importantes funções no organismo, como por exemplo dar a sensação de prazer).</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466d12bccf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466d12bccf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highlight>
                  <a:srgbClr val="FFFFFF"/>
                </a:highlight>
                <a:latin typeface="Raleway"/>
                <a:ea typeface="Raleway"/>
                <a:cs typeface="Raleway"/>
                <a:sym typeface="Raleway"/>
              </a:rPr>
              <a:t>Mantenha seus dispositivos eletrônicos no modo silencioso e verifique suas atualizações nos horários pré determinados (antes do trabalho, antes de retornar do almoço e depois do trabalho).</a:t>
            </a:r>
            <a:endParaRPr sz="1400">
              <a:highlight>
                <a:srgbClr val="FFFFFF"/>
              </a:highlight>
              <a:latin typeface="Raleway"/>
              <a:ea typeface="Raleway"/>
              <a:cs typeface="Raleway"/>
              <a:sym typeface="Raleway"/>
            </a:endParaRPr>
          </a:p>
          <a:p>
            <a:pPr indent="0" lvl="0" marL="0" rtl="0" algn="just">
              <a:lnSpc>
                <a:spcPct val="150000"/>
              </a:lnSpc>
              <a:spcBef>
                <a:spcPts val="0"/>
              </a:spcBef>
              <a:spcAft>
                <a:spcPts val="0"/>
              </a:spcAft>
              <a:buNone/>
            </a:pPr>
            <a:r>
              <a:t/>
            </a:r>
            <a:endParaRPr sz="1400">
              <a:highlight>
                <a:srgbClr val="FFFFFF"/>
              </a:highlight>
              <a:latin typeface="Raleway"/>
              <a:ea typeface="Raleway"/>
              <a:cs typeface="Raleway"/>
              <a:sym typeface="Raleway"/>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466d12bccf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466d12bccf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466d12bccf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466d12bccf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466d12bccf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466d12bccf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highlight>
                  <a:srgbClr val="FFFFFF"/>
                </a:highlight>
                <a:latin typeface="Raleway"/>
                <a:ea typeface="Raleway"/>
                <a:cs typeface="Raleway"/>
                <a:sym typeface="Raleway"/>
              </a:rPr>
              <a:t>Sempre que a Bianca entrar numa reunião, siga o mesmo protocolo e deixe os dispositivos eletrônicos desligados. Não seja indelicada com os colegas com quem você está reunido: pegue o notebook ou o celular apenas caso precise mostrar algo a eles. Concentre toda a sua atenção nas pessoas ao seu redor. Aplique essa regra também em casa, com sua família e amigos.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450ff6cfee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50ff6cfee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Ao longo da carreira, Bianca vai descobrir e redescobrir diversas vezes uma verdade simples: a chave para o sucesso, a realização, o respeito, o prestígio e a felicidade está na capacidade de se concentrar em suas tarefas mais importantes e realizá-las de forma satisfatória do começo ao fim. </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451b89b10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51b89b10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O objetivo de toda as ideias deste curso é aumentar a produtividade e o desempenho da Bianca (e o seu) e como torná-la mais valiosa em sua área de atuação, mas muitas dessas ideias também servem para sua vida pessoal.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450ff6cfee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50ff6cfee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450ff6cfee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50ff6cfee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Uma pessoa comum que cria o hábito de estabelecer prioridades claras e finalizar tarefas importantes em pouco tempo é muito mais eficaz que o gênio que fala muito e elabora planos maravilhosos porém pouco concretiza.</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450ff6cfee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50ff6cfe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solidFill>
                  <a:srgbClr val="333333"/>
                </a:solidFill>
                <a:highlight>
                  <a:srgbClr val="FFFFFF"/>
                </a:highlight>
                <a:latin typeface="Raleway"/>
                <a:ea typeface="Raleway"/>
                <a:cs typeface="Raleway"/>
                <a:sym typeface="Raleway"/>
              </a:rPr>
              <a:t>Bianca pode colocar em suas listas de tarefas: fazer a [Carreira Front End](https://www.alura.com.br/carreira-desenvolvedor-front-end), porém, a execução concreta dessa atividade precisa ser pensada. Quando a Bianca vai começar? Em que momento do dia ela assistir aos vídeos? Como ela fazer os exercícios? Até quando ela pretende terminar?</a:t>
            </a:r>
            <a:endParaRPr sz="1400">
              <a:solidFill>
                <a:srgbClr val="333333"/>
              </a:solidFill>
              <a:highlight>
                <a:srgbClr val="FFFFFF"/>
              </a:highlight>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450ff6cfee_0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50ff6cfe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Bianca é o tipo de pessoa que fala sem parar, organiza reuniões intermináveis  elaboram planos espetaculares, mas não conclui o trabalho nem alcançam os resultados esperados.</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83aa9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83aa9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450ff6cfee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50ff6cfe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Ela precisa entender que seu sucesso na vida e no trabalho será determinado pelos tipos de hábitos que ela desenvolve ao longo do tempo. </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450ff6cfee_0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50ff6cfe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O hábito de estabelecer prioridades, superar a procrastinação (</a:t>
            </a:r>
            <a:r>
              <a:rPr lang="pt-BR" sz="1400">
                <a:highlight>
                  <a:srgbClr val="FFFFFF"/>
                </a:highlight>
                <a:latin typeface="Raleway"/>
                <a:ea typeface="Raleway"/>
                <a:cs typeface="Raleway"/>
                <a:sym typeface="Raleway"/>
              </a:rPr>
              <a:t>ou seja, aquela mania de deixar tudo para depois</a:t>
            </a:r>
            <a:r>
              <a:rPr lang="pt-BR" sz="1050">
                <a:highlight>
                  <a:srgbClr val="FFFFFF"/>
                </a:highlight>
                <a:latin typeface="Open Sans"/>
                <a:ea typeface="Open Sans"/>
                <a:cs typeface="Open Sans"/>
                <a:sym typeface="Open Sans"/>
              </a:rPr>
              <a:t>).</a:t>
            </a:r>
            <a:r>
              <a:rPr lang="pt-BR" sz="1400">
                <a:latin typeface="Raleway"/>
                <a:ea typeface="Raleway"/>
                <a:cs typeface="Raleway"/>
                <a:sym typeface="Raleway"/>
              </a:rPr>
              <a:t> e se concentrar em sua tarefa mais importante é um talento físico e mental, portanto pode ser aprendido com a prática e a repetição até ficar gravado em seu subconsciente e ser incorporado a seu comportamento.</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4527df25ea_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527df25e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Quando ela adquire esse hábito, ela se sente tão preparada em termos mentais e emocionais que, ao cumprir, a tarefa, tem uma sensação boa.</a:t>
            </a:r>
            <a:endParaRPr sz="1400">
              <a:latin typeface="Raleway"/>
              <a:ea typeface="Raleway"/>
              <a:cs typeface="Raleway"/>
              <a:sym typeface="Raleway"/>
            </a:endParaRPr>
          </a:p>
          <a:p>
            <a:pPr indent="0" lvl="0" marL="0" rtl="0" algn="just">
              <a:lnSpc>
                <a:spcPct val="150000"/>
              </a:lnSpc>
              <a:spcBef>
                <a:spcPts val="0"/>
              </a:spcBef>
              <a:spcAft>
                <a:spcPts val="0"/>
              </a:spcAft>
              <a:buNone/>
            </a:pPr>
            <a:r>
              <a:t/>
            </a:r>
            <a:endParaRPr sz="1400">
              <a:latin typeface="Raleway"/>
              <a:ea typeface="Raleway"/>
              <a:cs typeface="Raleway"/>
              <a:sym typeface="Raleway"/>
            </a:endParaRPr>
          </a:p>
          <a:p>
            <a:pPr indent="0" lvl="0" marL="0" rtl="0" algn="just">
              <a:lnSpc>
                <a:spcPct val="150000"/>
              </a:lnSpc>
              <a:spcBef>
                <a:spcPts val="0"/>
              </a:spcBef>
              <a:spcAft>
                <a:spcPts val="0"/>
              </a:spcAft>
              <a:buNone/>
            </a:pPr>
            <a:r>
              <a:rPr lang="pt-BR" sz="1400">
                <a:latin typeface="Raleway"/>
                <a:ea typeface="Raleway"/>
                <a:cs typeface="Raleway"/>
                <a:sym typeface="Raleway"/>
              </a:rPr>
              <a:t>Lembra-se do exemplo que compartilhei onde a Bianca disse que quer fazer a Carreira Front End da Alura?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b5ce1918a1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b5ce1918a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Quando ela adquire esse hábito, ela se sente tão preparada em termos mentais e emocionais que, ao cumprir, a tarefa, tem uma sensação boa.</a:t>
            </a:r>
            <a:endParaRPr sz="1400">
              <a:latin typeface="Raleway"/>
              <a:ea typeface="Raleway"/>
              <a:cs typeface="Raleway"/>
              <a:sym typeface="Raleway"/>
            </a:endParaRPr>
          </a:p>
          <a:p>
            <a:pPr indent="0" lvl="0" marL="0" rtl="0" algn="just">
              <a:lnSpc>
                <a:spcPct val="150000"/>
              </a:lnSpc>
              <a:spcBef>
                <a:spcPts val="0"/>
              </a:spcBef>
              <a:spcAft>
                <a:spcPts val="0"/>
              </a:spcAft>
              <a:buNone/>
            </a:pPr>
            <a:r>
              <a:t/>
            </a:r>
            <a:endParaRPr sz="1400">
              <a:latin typeface="Raleway"/>
              <a:ea typeface="Raleway"/>
              <a:cs typeface="Raleway"/>
              <a:sym typeface="Raleway"/>
            </a:endParaRPr>
          </a:p>
          <a:p>
            <a:pPr indent="0" lvl="0" marL="0" rtl="0" algn="just">
              <a:lnSpc>
                <a:spcPct val="150000"/>
              </a:lnSpc>
              <a:spcBef>
                <a:spcPts val="0"/>
              </a:spcBef>
              <a:spcAft>
                <a:spcPts val="0"/>
              </a:spcAft>
              <a:buNone/>
            </a:pPr>
            <a:r>
              <a:rPr lang="pt-BR" sz="1400">
                <a:latin typeface="Raleway"/>
                <a:ea typeface="Raleway"/>
                <a:cs typeface="Raleway"/>
                <a:sym typeface="Raleway"/>
              </a:rPr>
              <a:t>Lembra-se do exemplo que compartilhei onde a Bianca disse que quer fazer a Carreira Front End da Alura?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b5ce1918a1_0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b5ce1918a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Quando ela adquire esse hábito, ela se sente tão preparada em termos mentais e emocionais que, ao cumprir, a tarefa, tem uma sensação boa.</a:t>
            </a:r>
            <a:endParaRPr sz="1400">
              <a:latin typeface="Raleway"/>
              <a:ea typeface="Raleway"/>
              <a:cs typeface="Raleway"/>
              <a:sym typeface="Raleway"/>
            </a:endParaRPr>
          </a:p>
          <a:p>
            <a:pPr indent="0" lvl="0" marL="0" rtl="0" algn="just">
              <a:lnSpc>
                <a:spcPct val="150000"/>
              </a:lnSpc>
              <a:spcBef>
                <a:spcPts val="0"/>
              </a:spcBef>
              <a:spcAft>
                <a:spcPts val="0"/>
              </a:spcAft>
              <a:buNone/>
            </a:pPr>
            <a:r>
              <a:t/>
            </a:r>
            <a:endParaRPr sz="1400">
              <a:latin typeface="Raleway"/>
              <a:ea typeface="Raleway"/>
              <a:cs typeface="Raleway"/>
              <a:sym typeface="Raleway"/>
            </a:endParaRPr>
          </a:p>
          <a:p>
            <a:pPr indent="0" lvl="0" marL="0" rtl="0" algn="just">
              <a:lnSpc>
                <a:spcPct val="150000"/>
              </a:lnSpc>
              <a:spcBef>
                <a:spcPts val="0"/>
              </a:spcBef>
              <a:spcAft>
                <a:spcPts val="0"/>
              </a:spcAft>
              <a:buNone/>
            </a:pPr>
            <a:r>
              <a:rPr lang="pt-BR" sz="1400">
                <a:latin typeface="Raleway"/>
                <a:ea typeface="Raleway"/>
                <a:cs typeface="Raleway"/>
                <a:sym typeface="Raleway"/>
              </a:rPr>
              <a:t>Lembra-se do exemplo que compartilhei onde a Bianca disse que quer fazer a Carreira Front End da Alura?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5ce1918a1_0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5ce1918a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Quando ela adquire esse hábito, ela se sente tão preparada em termos mentais e emocionais que, ao cumprir, a tarefa, tem uma sensação boa.</a:t>
            </a:r>
            <a:endParaRPr sz="1400">
              <a:latin typeface="Raleway"/>
              <a:ea typeface="Raleway"/>
              <a:cs typeface="Raleway"/>
              <a:sym typeface="Raleway"/>
            </a:endParaRPr>
          </a:p>
          <a:p>
            <a:pPr indent="0" lvl="0" marL="0" rtl="0" algn="just">
              <a:lnSpc>
                <a:spcPct val="150000"/>
              </a:lnSpc>
              <a:spcBef>
                <a:spcPts val="0"/>
              </a:spcBef>
              <a:spcAft>
                <a:spcPts val="0"/>
              </a:spcAft>
              <a:buNone/>
            </a:pPr>
            <a:r>
              <a:t/>
            </a:r>
            <a:endParaRPr sz="1400">
              <a:latin typeface="Raleway"/>
              <a:ea typeface="Raleway"/>
              <a:cs typeface="Raleway"/>
              <a:sym typeface="Raleway"/>
            </a:endParaRPr>
          </a:p>
          <a:p>
            <a:pPr indent="0" lvl="0" marL="0" rtl="0" algn="just">
              <a:lnSpc>
                <a:spcPct val="150000"/>
              </a:lnSpc>
              <a:spcBef>
                <a:spcPts val="0"/>
              </a:spcBef>
              <a:spcAft>
                <a:spcPts val="0"/>
              </a:spcAft>
              <a:buNone/>
            </a:pPr>
            <a:r>
              <a:rPr lang="pt-BR" sz="1400">
                <a:latin typeface="Raleway"/>
                <a:ea typeface="Raleway"/>
                <a:cs typeface="Raleway"/>
                <a:sym typeface="Raleway"/>
              </a:rPr>
              <a:t>Lembra-se do exemplo que compartilhei onde a Bianca disse que quer fazer a Carreira Front End da Alura?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450ff6cfee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50ff6cfe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450ff6cfee_0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50ff6cfe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Ela quis fazer os cursos desta carreira. Ela **decidiu** fazer isso porque identificou valor nos cursos.</a:t>
            </a:r>
            <a:endParaRPr sz="1400">
              <a:latin typeface="Raleway"/>
              <a:ea typeface="Raleway"/>
              <a:cs typeface="Raleway"/>
              <a:sym typeface="Raleway"/>
            </a:endParaRPr>
          </a:p>
          <a:p>
            <a:pPr indent="0" lvl="0" marL="0" rtl="0" algn="just">
              <a:lnSpc>
                <a:spcPct val="150000"/>
              </a:lnSpc>
              <a:spcBef>
                <a:spcPts val="0"/>
              </a:spcBef>
              <a:spcAft>
                <a:spcPts val="0"/>
              </a:spcAft>
              <a:buNone/>
            </a:pPr>
            <a:r>
              <a:rPr lang="pt-BR" sz="1400">
                <a:latin typeface="Raleway"/>
                <a:ea typeface="Raleway"/>
                <a:cs typeface="Raleway"/>
                <a:sym typeface="Raleway"/>
              </a:rPr>
              <a:t>Para a Bianca concluir de maneira satisfatória, ela precisa ter **disciplina** para acompanhar as aulas e praticar os exercícios. atualizar o currículo para pleitear novas vagas dentro ou fora da empresa, para sofrer menos nos projetos que requer uso de novas linguagens ou frameworks.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450ff6cfee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50ff6cfe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solidFill>
                  <a:srgbClr val="333333"/>
                </a:solidFill>
                <a:highlight>
                  <a:srgbClr val="FFFFFF"/>
                </a:highlight>
                <a:latin typeface="Raleway"/>
                <a:ea typeface="Raleway"/>
                <a:cs typeface="Raleway"/>
                <a:sym typeface="Raleway"/>
              </a:rPr>
              <a:t>Sendo assim, podemos concluir que as qualidades fundamentais para criar hábitos de foco e concentração são: **</a:t>
            </a:r>
            <a:r>
              <a:rPr b="1" lang="pt-BR" sz="1400">
                <a:solidFill>
                  <a:srgbClr val="333333"/>
                </a:solidFill>
                <a:highlight>
                  <a:srgbClr val="FFFFFF"/>
                </a:highlight>
                <a:latin typeface="Raleway"/>
                <a:ea typeface="Raleway"/>
                <a:cs typeface="Raleway"/>
                <a:sym typeface="Raleway"/>
              </a:rPr>
              <a:t>decisão**</a:t>
            </a:r>
            <a:r>
              <a:rPr lang="pt-BR" sz="1400">
                <a:solidFill>
                  <a:srgbClr val="333333"/>
                </a:solidFill>
                <a:highlight>
                  <a:srgbClr val="FFFFFF"/>
                </a:highlight>
                <a:latin typeface="Raleway"/>
                <a:ea typeface="Raleway"/>
                <a:cs typeface="Raleway"/>
                <a:sym typeface="Raleway"/>
              </a:rPr>
              <a:t>, </a:t>
            </a:r>
            <a:r>
              <a:rPr b="1" lang="pt-BR" sz="1400">
                <a:solidFill>
                  <a:srgbClr val="333333"/>
                </a:solidFill>
                <a:highlight>
                  <a:srgbClr val="FFFFFF"/>
                </a:highlight>
                <a:latin typeface="Raleway"/>
                <a:ea typeface="Raleway"/>
                <a:cs typeface="Raleway"/>
                <a:sym typeface="Raleway"/>
              </a:rPr>
              <a:t>**disciplina**</a:t>
            </a:r>
            <a:r>
              <a:rPr lang="pt-BR" sz="1400">
                <a:solidFill>
                  <a:srgbClr val="333333"/>
                </a:solidFill>
                <a:highlight>
                  <a:srgbClr val="FFFFFF"/>
                </a:highlight>
                <a:latin typeface="Raleway"/>
                <a:ea typeface="Raleway"/>
                <a:cs typeface="Raleway"/>
                <a:sym typeface="Raleway"/>
              </a:rPr>
              <a:t> </a:t>
            </a:r>
            <a:r>
              <a:rPr b="1" lang="pt-BR" sz="1400">
                <a:solidFill>
                  <a:srgbClr val="333333"/>
                </a:solidFill>
                <a:highlight>
                  <a:srgbClr val="FFFFFF"/>
                </a:highlight>
                <a:latin typeface="Raleway"/>
                <a:ea typeface="Raleway"/>
                <a:cs typeface="Raleway"/>
                <a:sym typeface="Raleway"/>
              </a:rPr>
              <a:t>**determinação**  </a:t>
            </a:r>
            <a:r>
              <a:rPr lang="pt-BR" sz="1400">
                <a:solidFill>
                  <a:srgbClr val="333333"/>
                </a:solidFill>
                <a:highlight>
                  <a:srgbClr val="FFFFFF"/>
                </a:highlight>
                <a:latin typeface="Raleway"/>
                <a:ea typeface="Raleway"/>
                <a:cs typeface="Raleway"/>
                <a:sym typeface="Raleway"/>
              </a:rPr>
              <a:t>e</a:t>
            </a:r>
            <a:r>
              <a:rPr b="1" lang="pt-BR" sz="1400">
                <a:solidFill>
                  <a:srgbClr val="333333"/>
                </a:solidFill>
                <a:highlight>
                  <a:srgbClr val="FFFFFF"/>
                </a:highlight>
                <a:latin typeface="Raleway"/>
                <a:ea typeface="Raleway"/>
                <a:cs typeface="Raleway"/>
                <a:sym typeface="Raleway"/>
              </a:rPr>
              <a:t> **objetivos**</a:t>
            </a:r>
            <a:r>
              <a:rPr lang="pt-BR" sz="1400">
                <a:solidFill>
                  <a:srgbClr val="333333"/>
                </a:solidFill>
                <a:highlight>
                  <a:srgbClr val="FFFFFF"/>
                </a:highlight>
                <a:latin typeface="Raleway"/>
                <a:ea typeface="Raleway"/>
                <a:cs typeface="Raleway"/>
                <a:sym typeface="Raleway"/>
              </a:rPr>
              <a:t>.</a:t>
            </a:r>
            <a:endParaRPr sz="1400">
              <a:latin typeface="Raleway"/>
              <a:ea typeface="Raleway"/>
              <a:cs typeface="Raleway"/>
              <a:sym typeface="Raleway"/>
            </a:endParaRPr>
          </a:p>
          <a:p>
            <a:pPr indent="0" lvl="0" marL="0" rtl="0" algn="just">
              <a:lnSpc>
                <a:spcPct val="150000"/>
              </a:lnSpc>
              <a:spcBef>
                <a:spcPts val="0"/>
              </a:spcBef>
              <a:spcAft>
                <a:spcPts val="0"/>
              </a:spcAft>
              <a:buNone/>
            </a:pPr>
            <a:r>
              <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450ff6cfe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50ff6cfe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6f83aa91_0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6f83aa9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450ff6cfee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50ff6cfe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450ff6cfee_0_1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50ff6cfe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Fim de ano costuma ser a época do ano onde a Bianca mais acumula esperança. Dezembro: o mês do otimismo. Bianca cria lista, faz muitos planos. Mas no decorrer do ano, as coisas não seguem o plano esperado.</a:t>
            </a:r>
            <a:br>
              <a:rPr lang="pt-BR" sz="1400">
                <a:latin typeface="Raleway"/>
                <a:ea typeface="Raleway"/>
                <a:cs typeface="Raleway"/>
                <a:sym typeface="Raleway"/>
              </a:rPr>
            </a:b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450ff6cfee_0_1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50ff6cfe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Então vem a pergunta: o que ela faz e como ela se sente nos outros 11 meses do ano?</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450ff6cfee_0_1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450ff6cfe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Antes da Bianca definir qual é sua tarefa mais importante e começar a executá-la, **ela precisa decidir o que ela deseja conquistar em cada área de sua vida.**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450ff6cfee_0_1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450ff6cfee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450ff6cfee_0_1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50ff6cfee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Sugerencia en realidad, hay quein le guste más escrebir en en mobile, por ejemplo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450ff6cfee_0_1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450ff6cfe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450ff6cfee_0_1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450ff6cfee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Decida-se por si mesmo seus objetivos até ter certeza do que você espera e do que é prioridade. Existem prioridades que só a Bianca consegue definir e tem as prioridades do trabalho dela, neste caso, ela pode sentar com seu líder para falar sobre isso. </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453fb482fb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53fb482f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Pense por escrito. Ao passar seus objetivos para o papel, você cristaliza, os torna tangíveis, cria algo que pode ser visto e tocado. Uma meta não escrita não passa de um desejo ou de uma fantasia. Não há energia por trás dela. Objetivos não escritos causam confusão, imprecisão, desorientação e erros.</a:t>
            </a:r>
            <a:endParaRPr sz="1400">
              <a:latin typeface="Raleway"/>
              <a:ea typeface="Raleway"/>
              <a:cs typeface="Raleway"/>
              <a:sym typeface="Raleway"/>
            </a:endParaRPr>
          </a:p>
          <a:p>
            <a:pPr indent="0" lvl="0" marL="0" rtl="0" algn="just">
              <a:lnSpc>
                <a:spcPct val="150000"/>
              </a:lnSpc>
              <a:spcBef>
                <a:spcPts val="0"/>
              </a:spcBef>
              <a:spcAft>
                <a:spcPts val="0"/>
              </a:spcAft>
              <a:buNone/>
            </a:pPr>
            <a:r>
              <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453fb482fb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453fb482f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se necessário, divida-o em etapas menores. Uma meta sem data-limite não tem urgência, início nem fim. Sem um prazo definido e sem atribuição de responsabilidades específicas, Bianca procrastinará naturalmente e realizará pouco.</a:t>
            </a:r>
            <a:endParaRPr sz="1400">
              <a:latin typeface="Raleway"/>
              <a:ea typeface="Raleway"/>
              <a:cs typeface="Raleway"/>
              <a:sym typeface="Raleway"/>
            </a:endParaRPr>
          </a:p>
          <a:p>
            <a:pPr indent="0" lvl="0" marL="0" rtl="0" algn="l">
              <a:spcBef>
                <a:spcPts val="0"/>
              </a:spcBef>
              <a:spcAft>
                <a:spcPts val="0"/>
              </a:spcAft>
              <a:buNone/>
            </a:pPr>
            <a:r>
              <a:t/>
            </a:r>
            <a:endParaRPr sz="1400">
              <a:latin typeface="Raleway"/>
              <a:ea typeface="Raleway"/>
              <a:cs typeface="Raleway"/>
              <a:sym typeface="Raleway"/>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450ff6cfee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450ff6cfe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Bianca está sempre muito ocupada. Isso a fazer lembrar que ela nunca tem tempo para fazer tudo o que precisa. Está sempre assoberbada de trabalho, projetos e responsabilidades pessoais - isso sem contar as pilhas de livros e revistas que pretende começar a ler assim que estiver com tudo em dia.</a:t>
            </a:r>
            <a:endParaRPr sz="1400">
              <a:latin typeface="Raleway"/>
              <a:ea typeface="Raleway"/>
              <a:cs typeface="Raleway"/>
              <a:sym typeface="Raleway"/>
            </a:endParaRPr>
          </a:p>
          <a:p>
            <a:pPr indent="0" lvl="0" marL="0" rtl="0" algn="just">
              <a:lnSpc>
                <a:spcPct val="150000"/>
              </a:lnSpc>
              <a:spcBef>
                <a:spcPts val="0"/>
              </a:spcBef>
              <a:spcAft>
                <a:spcPts val="0"/>
              </a:spcAft>
              <a:buNone/>
            </a:pPr>
            <a:r>
              <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453fb482fb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53fb482f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Font typeface="Raleway"/>
              <a:buChar char="-"/>
            </a:pPr>
            <a:r>
              <a:rPr lang="pt-BR" sz="1400">
                <a:latin typeface="Raleway"/>
                <a:ea typeface="Raleway"/>
                <a:cs typeface="Raleway"/>
                <a:sym typeface="Raleway"/>
              </a:rPr>
              <a:t>Se quer conseguir uma promoção no trabalho, quais habilidades e competências ela precisa desenvolver?</a:t>
            </a:r>
            <a:endParaRPr sz="1400">
              <a:latin typeface="Raleway"/>
              <a:ea typeface="Raleway"/>
              <a:cs typeface="Raleway"/>
              <a:sym typeface="Raleway"/>
            </a:endParaRPr>
          </a:p>
          <a:p>
            <a:pPr indent="-317500" lvl="0" marL="457200" rtl="0" algn="just">
              <a:lnSpc>
                <a:spcPct val="150000"/>
              </a:lnSpc>
              <a:spcBef>
                <a:spcPts val="0"/>
              </a:spcBef>
              <a:spcAft>
                <a:spcPts val="0"/>
              </a:spcAft>
              <a:buSzPts val="1400"/>
              <a:buFont typeface="Raleway"/>
              <a:buChar char="-"/>
            </a:pPr>
            <a:r>
              <a:rPr lang="pt-BR" sz="1400">
                <a:latin typeface="Raleway"/>
                <a:ea typeface="Raleway"/>
                <a:cs typeface="Raleway"/>
                <a:sym typeface="Raleway"/>
              </a:rPr>
              <a:t>Se ela quer ser mais saudável, o que ela pretende fazer? Reeducação alimentar, prática de atividades físicas durante 3 vezes na semana.</a:t>
            </a:r>
            <a:endParaRPr sz="1400">
              <a:latin typeface="Raleway"/>
              <a:ea typeface="Raleway"/>
              <a:cs typeface="Raleway"/>
              <a:sym typeface="Raleway"/>
            </a:endParaRPr>
          </a:p>
          <a:p>
            <a:pPr indent="-317500" lvl="0" marL="457200" rtl="0" algn="just">
              <a:lnSpc>
                <a:spcPct val="150000"/>
              </a:lnSpc>
              <a:spcBef>
                <a:spcPts val="0"/>
              </a:spcBef>
              <a:spcAft>
                <a:spcPts val="0"/>
              </a:spcAft>
              <a:buSzPts val="1400"/>
              <a:buFont typeface="Raleway"/>
              <a:buChar char="-"/>
            </a:pPr>
            <a:r>
              <a:rPr lang="pt-BR" sz="1400">
                <a:latin typeface="Raleway"/>
                <a:ea typeface="Raleway"/>
                <a:cs typeface="Raleway"/>
                <a:sym typeface="Raleway"/>
              </a:rPr>
              <a:t>Se ela quer desfrutar das férias do trabalho, para onde vai? O que precisa para isso? Reserva financeira, visto, tempo...</a:t>
            </a:r>
            <a:endParaRPr sz="1400">
              <a:latin typeface="Raleway"/>
              <a:ea typeface="Raleway"/>
              <a:cs typeface="Raleway"/>
              <a:sym typeface="Raleway"/>
            </a:endParaRPr>
          </a:p>
          <a:p>
            <a:pPr indent="0" lvl="0" marL="0" rtl="0" algn="just">
              <a:lnSpc>
                <a:spcPct val="150000"/>
              </a:lnSpc>
              <a:spcBef>
                <a:spcPts val="0"/>
              </a:spcBef>
              <a:spcAft>
                <a:spcPts val="0"/>
              </a:spcAft>
              <a:buNone/>
            </a:pPr>
            <a:r>
              <a:t/>
            </a:r>
            <a:endParaRPr sz="1400">
              <a:latin typeface="Raleway"/>
              <a:ea typeface="Raleway"/>
              <a:cs typeface="Raleway"/>
              <a:sym typeface="Raleway"/>
            </a:endParaRPr>
          </a:p>
          <a:p>
            <a:pPr indent="0" lvl="0" marL="0" rtl="0" algn="l">
              <a:spcBef>
                <a:spcPts val="0"/>
              </a:spcBef>
              <a:spcAft>
                <a:spcPts val="0"/>
              </a:spcAft>
              <a:buNone/>
            </a:pPr>
            <a:r>
              <a:t/>
            </a:r>
            <a:endParaRPr sz="1400">
              <a:latin typeface="Raleway"/>
              <a:ea typeface="Raleway"/>
              <a:cs typeface="Raleway"/>
              <a:sym typeface="Raleway"/>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453fb482fb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453fb482f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Ponha a mão na massa. Comece a fazer algo. Um plano mediano executado com determinação é bem melhor que um plano brilhante, mas que nunca entrou em prática. Para ter sucesso, executar é fundamental.</a:t>
            </a:r>
            <a:endParaRPr sz="1400">
              <a:latin typeface="Raleway"/>
              <a:ea typeface="Raleway"/>
              <a:cs typeface="Raleway"/>
              <a:sym typeface="Raleway"/>
            </a:endParaRPr>
          </a:p>
          <a:p>
            <a:pPr indent="0" lvl="0" marL="0" rtl="0" algn="l">
              <a:spcBef>
                <a:spcPts val="0"/>
              </a:spcBef>
              <a:spcAft>
                <a:spcPts val="0"/>
              </a:spcAft>
              <a:buNone/>
            </a:pPr>
            <a:r>
              <a:t/>
            </a:r>
            <a:endParaRPr sz="1400">
              <a:latin typeface="Raleway"/>
              <a:ea typeface="Raleway"/>
              <a:cs typeface="Raleway"/>
              <a:sym typeface="Raleway"/>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453fb482fb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453fb482f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Inclua a atividade em sua programação diária. Pode ser ler um número específico de páginas sobre um tema importante, ligar para clientes em potencial ou clientes atuais, ir à academia ou aprender determinado número de palavras de outro idioma.</a:t>
            </a:r>
            <a:endParaRPr sz="1400">
              <a:latin typeface="Raleway"/>
              <a:ea typeface="Raleway"/>
              <a:cs typeface="Raleway"/>
              <a:sym typeface="Raleway"/>
            </a:endParaRPr>
          </a:p>
          <a:p>
            <a:pPr indent="0" lvl="0" marL="0" rtl="0" algn="l">
              <a:spcBef>
                <a:spcPts val="0"/>
              </a:spcBef>
              <a:spcAft>
                <a:spcPts val="0"/>
              </a:spcAft>
              <a:buNone/>
            </a:pPr>
            <a:r>
              <a:t/>
            </a:r>
            <a:endParaRPr sz="1400">
              <a:latin typeface="Raleway"/>
              <a:ea typeface="Raleway"/>
              <a:cs typeface="Raleway"/>
              <a:sym typeface="Raleway"/>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453fb482f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453fb482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Siga em frente, sempre. Quando começar, não pare.</a:t>
            </a:r>
            <a:br>
              <a:rPr lang="pt-BR" sz="1400">
                <a:latin typeface="Raleway"/>
                <a:ea typeface="Raleway"/>
                <a:cs typeface="Raleway"/>
                <a:sym typeface="Raleway"/>
              </a:rPr>
            </a:br>
            <a:r>
              <a:rPr lang="pt-BR" sz="1400">
                <a:latin typeface="Raleway"/>
                <a:ea typeface="Raleway"/>
                <a:cs typeface="Raleway"/>
                <a:sym typeface="Raleway"/>
              </a:rPr>
              <a:t>Essa postura por si só pode aumentar a produtividade pessoal e reduzir muito o tempo necessário para alcançar seu objetivo.</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450ff6cfee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450ff6cfe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450ff6cfee_0_3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450ff6cfee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Imagina o seguinte cenário: Bianca está atarefadíssima no trabalho. Ela precisa corrigir bugs, responder e mails de clientes, desenvolver novas telas, incluir funcionalidades em algumas aplicações… Até aí tudo bem porque esse é o dia a dia da Bianca. Mas destaco que todos os dias dela costumam ser assim. Resultado: ao final do dia, Bianca sente que o dia não rendeu como ela gostaria, além do esgotamento mental e físico que ela sente.</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450ff6cfee_0_3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450ff6cfee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Bianca precisa lembrar que a sua capacidade de pensar, planejar e tomar decisões é seu instrumento mais valioso para afastar a procrastinação e aumentar sua produtividade.</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453fb482fb_0_1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453fb482f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bc33389113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bc3338911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bc33389113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bc3338911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450ff6cfee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50ff6cfe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Bianca está sempre muito ocupada. Isso a fazer lembrar que ela nunca tem tempo para fazer tudo o que precisa. Está sempre assoberbada de trabalho, projetos e responsabilidades pessoais - isso sem contar as pilhas de livros e revistas que pretende começar a ler assim que estiver com tudo em dia.</a:t>
            </a:r>
            <a:endParaRPr sz="1400">
              <a:latin typeface="Raleway"/>
              <a:ea typeface="Raleway"/>
              <a:cs typeface="Raleway"/>
              <a:sym typeface="Raleway"/>
            </a:endParaRPr>
          </a:p>
          <a:p>
            <a:pPr indent="0" lvl="0" marL="0" rtl="0" algn="just">
              <a:lnSpc>
                <a:spcPct val="150000"/>
              </a:lnSpc>
              <a:spcBef>
                <a:spcPts val="0"/>
              </a:spcBef>
              <a:spcAft>
                <a:spcPts val="0"/>
              </a:spcAft>
              <a:buNone/>
            </a:pPr>
            <a:r>
              <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bc33389113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bc3338911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bc33389113_0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bc3338911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450ff6cfee_0_3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50ff6cfee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450ff6cfee_0_3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450ff6cfee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Estabelecer metas, elaborar planos e dar andamento a eles determina o curso da sua vida. O simples ato de pensar e planejar desbloqueia sua força mental, aciona sua criatividade e aumenta suas energias físicas e mentais. A capacidade da Bianca de planejar bem uma ação é a medida da sua competência. Quanto melhor for seu plano, mais fácil será superar a procrastinação, pôr a mão na massa, resolve o problema mais difícil e seguir em frente.</a:t>
            </a:r>
            <a:endParaRPr sz="1400">
              <a:latin typeface="Raleway"/>
              <a:ea typeface="Raleway"/>
              <a:cs typeface="Raleway"/>
              <a:sym typeface="Raleway"/>
            </a:endParaRPr>
          </a:p>
          <a:p>
            <a:pPr indent="0" lvl="0" marL="0" rtl="0" algn="just">
              <a:lnSpc>
                <a:spcPct val="150000"/>
              </a:lnSpc>
              <a:spcBef>
                <a:spcPts val="0"/>
              </a:spcBef>
              <a:spcAft>
                <a:spcPts val="0"/>
              </a:spcAft>
              <a:buNone/>
            </a:pPr>
            <a:r>
              <a:t/>
            </a:r>
            <a:endParaRPr sz="1400">
              <a:latin typeface="Raleway"/>
              <a:ea typeface="Raleway"/>
              <a:cs typeface="Raleway"/>
              <a:sym typeface="Raleway"/>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450ff6cfee_0_3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450ff6cfe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A boa notícia é que cada minuto gasto com planejamento economiza pelo menos 10 minutos de execução. Com a prática, Bianca vai aprender a levar apenas de 10 a 12 minutos para plenejar o dia, um pequeno investimento de tempo que poupa até duas horas que seriam perdidas em esforços inúteis.</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450ff6cfee_0_3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450ff6cfee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Bianca já tem o hábito de criar listas, mas tem dias que ela dá mais atenção a elas do que outros. Quando surgir um item novo, acrescente-o a ela antes de executá-la. com essa técnica, é possível aumentar sua produtividade em pelo menos 25%, o que representa cerca de duas horas por dia.</a:t>
            </a:r>
            <a:endParaRPr sz="1400">
              <a:latin typeface="Raleway"/>
              <a:ea typeface="Raleway"/>
              <a:cs typeface="Raleway"/>
              <a:sym typeface="Raleway"/>
            </a:endParaRPr>
          </a:p>
          <a:p>
            <a:pPr indent="0" lvl="0" marL="0" rtl="0" algn="just">
              <a:lnSpc>
                <a:spcPct val="150000"/>
              </a:lnSpc>
              <a:spcBef>
                <a:spcPts val="0"/>
              </a:spcBef>
              <a:spcAft>
                <a:spcPts val="0"/>
              </a:spcAft>
              <a:buNone/>
            </a:pPr>
            <a:r>
              <a:t/>
            </a:r>
            <a:endParaRPr sz="1400">
              <a:latin typeface="Raleway"/>
              <a:ea typeface="Raleway"/>
              <a:cs typeface="Raleway"/>
              <a:sym typeface="Raleway"/>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450ff6cfee_0_3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450ff6cfee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O ideal é preparar a lista na noite anterior ao dia de trabalho. Anote as tarefas que não conseguiu realizar no dia que passou e acrescente o que precisará fazer no dia seguinte. Se a Bianca adotar essa postura, seu subconsciente trabalhará na lista a noite toda, enquanto ela dorme. Como resultado, muitas vezes Bianca acordará com ótimas ideias que poderão tornar seu trabalho mais veloz e eficaz. Quando mais tempo ela levar elaborando a lista, mais eficiente ela pode ser.</a:t>
            </a:r>
            <a:endParaRPr sz="1400">
              <a:latin typeface="Raleway"/>
              <a:ea typeface="Raleway"/>
              <a:cs typeface="Raleway"/>
              <a:sym typeface="Raleway"/>
            </a:endParaRPr>
          </a:p>
          <a:p>
            <a:pPr indent="0" lvl="0" marL="0" rtl="0" algn="just">
              <a:lnSpc>
                <a:spcPct val="150000"/>
              </a:lnSpc>
              <a:spcBef>
                <a:spcPts val="0"/>
              </a:spcBef>
              <a:spcAft>
                <a:spcPts val="0"/>
              </a:spcAft>
              <a:buNone/>
            </a:pPr>
            <a:r>
              <a:t/>
            </a:r>
            <a:endParaRPr sz="1400">
              <a:latin typeface="Raleway"/>
              <a:ea typeface="Raleway"/>
              <a:cs typeface="Raleway"/>
              <a:sym typeface="Raleway"/>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450ff6cfee_0_3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450ff6cfee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Ela parou para pensar nisso agora, já que entendeu as vantagens que o seu correto uso pode gerar.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453fb482fb_0_1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453fb482f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450ff6cfee_0_3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450ff6cfee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Cada meta requer uma lista. Primeiro, Bianca precisa criar uma lista principal, com todas as tarefas em que conseguir pensar ou que deseja realizar em algum momento.</a:t>
            </a:r>
            <a:endParaRPr sz="1400">
              <a:latin typeface="Raleway"/>
              <a:ea typeface="Raleway"/>
              <a:cs typeface="Raleway"/>
              <a:sym typeface="Raleway"/>
            </a:endParaRPr>
          </a:p>
          <a:p>
            <a:pPr indent="0" lvl="0" marL="0" rtl="0" algn="just">
              <a:lnSpc>
                <a:spcPct val="150000"/>
              </a:lnSpc>
              <a:spcBef>
                <a:spcPts val="0"/>
              </a:spcBef>
              <a:spcAft>
                <a:spcPts val="0"/>
              </a:spcAft>
              <a:buNone/>
            </a:pPr>
            <a:r>
              <a:t/>
            </a:r>
            <a:endParaRPr sz="1400">
              <a:latin typeface="Raleway"/>
              <a:ea typeface="Raleway"/>
              <a:cs typeface="Raleway"/>
              <a:sym typeface="Raleway"/>
            </a:endParaRPr>
          </a:p>
          <a:p>
            <a:pPr indent="0" lvl="0" marL="0" rtl="0" algn="just">
              <a:lnSpc>
                <a:spcPct val="150000"/>
              </a:lnSpc>
              <a:spcBef>
                <a:spcPts val="0"/>
              </a:spcBef>
              <a:spcAft>
                <a:spcPts val="0"/>
              </a:spcAft>
              <a:buNone/>
            </a:pPr>
            <a:r>
              <a:rPr lang="pt-BR" sz="1400">
                <a:latin typeface="Raleway"/>
                <a:ea typeface="Raleway"/>
                <a:cs typeface="Raleway"/>
                <a:sym typeface="Raleway"/>
              </a:rPr>
              <a:t>Essa é a hora de incluir qualquer ideia, objetivo, tarefa ou responsabilidade que surgir na sua cabeça. Ela pode ordenar os itens depois.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450ff6cfee_0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450ff6cfe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Mas a verdade é que Bianca nunca ficará com tudo em dia. Ela nunca vai conseguir deixar todas as coisas em ordem a ponto de ter tempo para ler os e-mails, as revistas e os livros, e ainda iniciar as atividades de lazer que sonha incluir na sua rotina.</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453fb482fb_0_1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453fb482f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Cada meta requer uma lista. Primeiro, Bianca precisa criar uma lista principal, com todas as tarefas em que conseguir pensar ou que deseja realizar em algum momento.</a:t>
            </a:r>
            <a:endParaRPr sz="1400">
              <a:latin typeface="Raleway"/>
              <a:ea typeface="Raleway"/>
              <a:cs typeface="Raleway"/>
              <a:sym typeface="Raleway"/>
            </a:endParaRPr>
          </a:p>
          <a:p>
            <a:pPr indent="0" lvl="0" marL="0" rtl="0" algn="just">
              <a:lnSpc>
                <a:spcPct val="150000"/>
              </a:lnSpc>
              <a:spcBef>
                <a:spcPts val="0"/>
              </a:spcBef>
              <a:spcAft>
                <a:spcPts val="0"/>
              </a:spcAft>
              <a:buNone/>
            </a:pPr>
            <a:r>
              <a:t/>
            </a:r>
            <a:endParaRPr sz="1400">
              <a:latin typeface="Raleway"/>
              <a:ea typeface="Raleway"/>
              <a:cs typeface="Raleway"/>
              <a:sym typeface="Raleway"/>
            </a:endParaRPr>
          </a:p>
          <a:p>
            <a:pPr indent="0" lvl="0" marL="0" rtl="0" algn="just">
              <a:lnSpc>
                <a:spcPct val="150000"/>
              </a:lnSpc>
              <a:spcBef>
                <a:spcPts val="0"/>
              </a:spcBef>
              <a:spcAft>
                <a:spcPts val="0"/>
              </a:spcAft>
              <a:buNone/>
            </a:pPr>
            <a:r>
              <a:rPr lang="pt-BR" sz="1400">
                <a:latin typeface="Raleway"/>
                <a:ea typeface="Raleway"/>
                <a:cs typeface="Raleway"/>
                <a:sym typeface="Raleway"/>
              </a:rPr>
              <a:t>Essa é a hora de incluir qualquer ideia, objetivo, tarefa ou responsabilidade que surgir na sua cabeça. Ela pode ordenar os itens depois.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450ff6cfee_0_3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450ff6cfee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A **disciplina** para realizar um planejamento sistemático pode se mostrar bastante útil.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450ff6cfee_0_3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450ff6cfee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Quando o progresso é visível, ficamos mais motivados a superar a procrastinação.</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450ff6cfe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450ff6cfe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450ff6cfee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50ff6cfe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450ff6cfee_0_4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450ff6cfee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2900"/>
              </a:spcAft>
              <a:buNone/>
            </a:pPr>
            <a:r>
              <a:rPr lang="pt-BR" sz="1400">
                <a:latin typeface="Raleway"/>
                <a:ea typeface="Raleway"/>
                <a:cs typeface="Raleway"/>
                <a:sym typeface="Raleway"/>
              </a:rPr>
              <a:t>Bianca é o tipo de pessoa que parece estar ocupada o tempo todo, mas na verdade, ela pouco realiza, Isso é triste, porque ela se esforça muito, mas mesmo assim, falta eficácia.</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450ff6cfee_0_4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450ff6cfee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2900"/>
              </a:spcAft>
              <a:buNone/>
            </a:pPr>
            <a:r>
              <a:rPr lang="pt-BR" sz="1400">
                <a:latin typeface="Raleway"/>
                <a:ea typeface="Raleway"/>
                <a:cs typeface="Raleway"/>
                <a:sym typeface="Raleway"/>
              </a:rPr>
              <a:t>Isso quase sempre acontece porque ela está trabalhando nas tarefas menos importantes e procrastinando as que, se realizadas com rapidez e competência, poderiam fazer a diferença para a empresa e até para a própria carreira.</a:t>
            </a:r>
            <a:br>
              <a:rPr lang="pt-BR" sz="1400">
                <a:latin typeface="Raleway"/>
                <a:ea typeface="Raleway"/>
                <a:cs typeface="Raleway"/>
                <a:sym typeface="Raleway"/>
              </a:rPr>
            </a:b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450ff6cfee_0_5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450ff6cfee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O princípio diz, por exemplo, que 20% de suas atividades representam 80% de seus resultados, 20% de seus clientes equivalem a 80% de suas vendas, 20% de seus produtos ou serviços garantem 80% de seus lucros.</a:t>
            </a:r>
            <a:endParaRPr sz="1400">
              <a:latin typeface="Raleway"/>
              <a:ea typeface="Raleway"/>
              <a:cs typeface="Raleway"/>
              <a:sym typeface="Raleway"/>
            </a:endParaRPr>
          </a:p>
          <a:p>
            <a:pPr indent="0" lvl="0" marL="0" rtl="0" algn="l">
              <a:spcBef>
                <a:spcPts val="290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450ff6cfee_0_5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450ff6cfee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Aplicando esse princípio às tarefas do dia a dia, em uma lista  de 10 itens, mesmo que todas as atividades demorem o mesmo tempo para serem realizadas, duas delas valerão muito mais do que as outras oito juntas, e pode acontecer até de um só item da lista valer mais do que os outros nove reunidos. Quando isso acontece, a tarefa de maior valor é, invariavelmente, aquela que a Bianca precisa resolver primeiro.</a:t>
            </a:r>
            <a:endParaRPr sz="1400">
              <a:latin typeface="Raleway"/>
              <a:ea typeface="Raleway"/>
              <a:cs typeface="Raleway"/>
              <a:sym typeface="Raleway"/>
            </a:endParaRPr>
          </a:p>
          <a:p>
            <a:pPr indent="0" lvl="0" marL="0" rtl="0" algn="l">
              <a:spcBef>
                <a:spcPts val="290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450ff6cfee_0_5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450ff6cfee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Infelizmente, Bianca procrastina na hora de encarar os itens mais valiosos e importantes da lista, os que se enquadram nos “poucos essenciais”. Em vez disso, ela se ocupa com os objetivos menos importantes, os “muitos triviais”, que em quase nada contribuem para seus resultados. As atividades mais valiosas que Bianca pode realizar são quase sempre as mais difíceis ou complexas, mas, quando concluídas com eficiência, o resultado e as recompensas podem ser enormes. Portanto, o ideal é que a Bianca se recuse a trabalhar nas tarefas que fazem parte dos 80% menos importantes enquanto os 20% essenciais continuam em aberto.</a:t>
            </a:r>
            <a:endParaRPr sz="1400">
              <a:latin typeface="Raleway"/>
              <a:ea typeface="Raleway"/>
              <a:cs typeface="Raleway"/>
              <a:sym typeface="Raleway"/>
            </a:endParaRPr>
          </a:p>
          <a:p>
            <a:pPr indent="0" lvl="0" marL="0" rtl="0" algn="just">
              <a:lnSpc>
                <a:spcPct val="150000"/>
              </a:lnSpc>
              <a:spcBef>
                <a:spcPts val="2900"/>
              </a:spcBef>
              <a:spcAft>
                <a:spcPts val="0"/>
              </a:spcAft>
              <a:buNone/>
            </a:pPr>
            <a:r>
              <a:t/>
            </a:r>
            <a:endParaRPr sz="1400">
              <a:latin typeface="Raleway"/>
              <a:ea typeface="Raleway"/>
              <a:cs typeface="Raleway"/>
              <a:sym typeface="Raleway"/>
            </a:endParaRPr>
          </a:p>
          <a:p>
            <a:pPr indent="0" lvl="0" marL="0" rtl="0" algn="l">
              <a:spcBef>
                <a:spcPts val="29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450ff6cfee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50ff6cfe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Ela só conseguirá assumir o controle do seu tempo e de sua vida se **mudar a maneira de pensar, trabalhar, e lidar com o fluxo infindável de responsabilidades que surge diariamente**.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450ff6cfee_0_5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450ff6cfee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As atividades mais valiosas que Bianca pode realizar são quase sempre as mais difíceis ou complexas, mas, quando concluídas com eficiência, o resultado e as recompensas podem ser enormes. Portanto, o ideal é que a Bianca se recuse a trabalhar nas tarefas que fazem parte dos 80% menos importantes enquanto os 20% essenciais continuam em aberto.</a:t>
            </a:r>
            <a:endParaRPr sz="1400">
              <a:latin typeface="Raleway"/>
              <a:ea typeface="Raleway"/>
              <a:cs typeface="Raleway"/>
              <a:sym typeface="Raleway"/>
            </a:endParaRPr>
          </a:p>
          <a:p>
            <a:pPr indent="0" lvl="0" marL="0" rtl="0" algn="l">
              <a:spcBef>
                <a:spcPts val="290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450ff6cfee_0_5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450ff6cfee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Tudo o que a Bianca faz repetidas vezes se torna um hábito. Se ela começar o dia realizando tarefas banais, desenvolverá o hábito de cumprir sempre as menos importantes primeiro. Não é esse tipo de hábito que ela quer desenvolver. Tarefas de baixo valor são como coelhos: reproduzem-se sem parar. Binaca nunca ficará em dia com elas.</a:t>
            </a:r>
            <a:endParaRPr sz="1400">
              <a:latin typeface="Raleway"/>
              <a:ea typeface="Raleway"/>
              <a:cs typeface="Raleway"/>
              <a:sym typeface="Raleway"/>
            </a:endParaRPr>
          </a:p>
          <a:p>
            <a:pPr indent="0" lvl="0" marL="0" rtl="0" algn="l">
              <a:spcBef>
                <a:spcPts val="290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450ff6cfee_0_5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450ff6cfee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A parte mais difícil de qualquer tarefa importante é começá-la. Quando a Bianca der o pontapé inicial, ela vai se sentir naturalmente motivada a continuar. Parte de sua mente adora se ocupar de atividades que podem fazer a diferença. Procure sempre alimenA parte mais difícil de qualquer tarefa importante é começá-la. Quando a Bianca der o pontapé inicial, ela vai se sentir naturalmente motivada a continuar. Parte de sua mente adora se ocupar de atividades que podem fazer a diferença. Procure sempre alimentar essa parte do cérebro.tar essa parte do cérebro.</a:t>
            </a:r>
            <a:endParaRPr sz="1400">
              <a:latin typeface="Raleway"/>
              <a:ea typeface="Raleway"/>
              <a:cs typeface="Raleway"/>
              <a:sym typeface="Raleway"/>
            </a:endParaRPr>
          </a:p>
          <a:p>
            <a:pPr indent="0" lvl="0" marL="0" rtl="0" algn="l">
              <a:spcBef>
                <a:spcPts val="290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450ff6cfee_0_5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450ff6cfee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450ff6cfee_0_5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450ff6cfee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Font typeface="Raleway"/>
              <a:buAutoNum type="arabicPeriod"/>
            </a:pPr>
            <a:r>
              <a:rPr lang="pt-BR" sz="1400">
                <a:latin typeface="Raleway"/>
                <a:ea typeface="Raleway"/>
                <a:cs typeface="Raleway"/>
                <a:sym typeface="Raleway"/>
              </a:rPr>
              <a:t>Comprometa-se agora mesmo a investir mais tempo nas poucas tarefas que podem fazer a diferença em sua vida e em sua carreira e a perder menos tempo nas atividades banais.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450ff6cfee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450ff6cfe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450ff6cfee_0_5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450ff6cfee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pt-BR" sz="1400">
                <a:latin typeface="Raleway"/>
                <a:ea typeface="Raleway"/>
                <a:cs typeface="Raleway"/>
                <a:sym typeface="Raleway"/>
              </a:rPr>
              <a:t>Bianca, assim como muitas pessoas, vive o grande dilema: “se meu dia tivesse 50 horas eu daria conta de tudo o que preciso fazer, estudaria mais, leria mais… Faria mais coisas que no futuro podem me gerar mais oportunidades”. Será?</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450ff6cfee_0_5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450ff6cfee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Talvez Bianca já saiba, mas ela precisa se lembrar que a forma de lidar com  o tempo é outro fator preponderante no seu comportamento e nas suas escolhas. Quem se dedica a pensar na vida pessoal e na carreira em termos de acontecimentos, no longo prazo, parece tomar decisões mais acertadas sobre o emprego do tempo e a priorização de atividades do que quem não pensa muito no futuro.</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465e8fda8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465e8fda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Pessoas bem-sucedidas estão dispostas a atrasar a gratificação e a se sacrificar no curto prazo para desfrutar recompensas maiores no longo prazo. Já as pessoas não tão bem sucedidas pensam na satisfação mediata e não dão importância ao longo prazo.</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450ff6cfee_0_5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450ff6cfee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450ff6cfee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50ff6cfee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Ela só conseguirá assumir o controle de suas atividades se parar de fazer determinadas tarefas e começar a investir mais tempo naquelas poucas que de fato vão fazer a diferença em sua vida.</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450ff6cfee_0_5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450ff6cfee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O esforço de chegar ao trabalho mais cedo, ler textos sobre sua área de atuação, participar de cursos para aprimorar suas técnicas e se concentrar nas tarefas mais importantes acaba exercendo um enorme impacto positivo em seu futuro. Por outro lado, chegar atrasado, ficar mais tempo do que o necessário no refeitório da empresa tomando café e batendo papo o tempo todo com os colegas de trabalho pode parecer divertido e prazeroso no curto prazo, mas levará a um desempenho aquém do esperado, que por sua vez afastará a chance de promoções e causará frustrações.</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465e8fda84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465e8fda8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O esforço de chegar ao trabalho mais cedo, ler textos sobre sua área de atuação, participar de cursos para aprimorar suas técnicas e se concentrar nas tarefas mais importantes acaba exercendo um enorme impacto positivo em seu futuro. Por outro lado, chegar atrasado, ficar mais tempo do que o necessário no refeitório da empresa tomando café e batendo papo o tempo todo com os colegas de trabalho pode parecer divertido e prazeroso no curto prazo, mas levará a um desempenho aquém do esperado, que por sua vez afastará a chance de promoções e causará frustrações.</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453fb482fb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453fb482f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Mas o problema é que a Bianca está desmotivada… Porque fazer o melhor se as coisas continuarão como estão?</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453fb482fb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453fb482f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Motivação exige motivo. Quanto maior o possível impacto positivo de uma ação ou uma mudança de comportamento, mais motivada Bianca se sentirá para superar a procrastinação e arregaçar as mangas.</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453fb482fb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453fb482f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Uma das maneiras da Bianca conseguir definir prioridades é se ela pensar nos potenciais efeitos de suas escolhas, decisões e posturas.</a:t>
            </a:r>
            <a:endParaRPr sz="1400">
              <a:latin typeface="Raleway"/>
              <a:ea typeface="Raleway"/>
              <a:cs typeface="Raleway"/>
              <a:sym typeface="Raleway"/>
            </a:endParaRPr>
          </a:p>
          <a:p>
            <a:pPr indent="0" lvl="0" marL="0" rtl="0" algn="just">
              <a:lnSpc>
                <a:spcPct val="150000"/>
              </a:lnSpc>
              <a:spcBef>
                <a:spcPts val="0"/>
              </a:spcBef>
              <a:spcAft>
                <a:spcPts val="0"/>
              </a:spcAft>
              <a:buNone/>
            </a:pPr>
            <a:r>
              <a:rPr lang="pt-BR" sz="1400">
                <a:latin typeface="Raleway"/>
                <a:ea typeface="Raleway"/>
                <a:cs typeface="Raleway"/>
                <a:sym typeface="Raleway"/>
              </a:rPr>
              <a:t>Então é importante a Bianca obedecer a **lei da Eficiência Forçada**.</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453fb482fb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453fb482f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Ela postula que “Nunca há tempo para fazer tudo, mas sempre há tempo para fazer o mais importante.”</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bc70738e5e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bc70738e5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Ela postula que “Nunca há tempo para fazer tudo, mas sempre há tempo para fazer o mais importante.”</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453fb482fb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453fb482f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Quando o prazo está curto e ela sabe que as consequências de não finalizar uma tarefa ou um projeto importante podem ser graves, parece que sempre há tempo para concluí-la, mesmo que às vezes seja no último segundo.</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465e8fda8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465e8fda8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Somando-se a vida profissional à pessoal, muitas pessoas precisariam despender centenas de horas para dar cabo de suas leituras e seus projetos acumulados.</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465e8fda8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465e8fda8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Isso significa que Bianca nunca vai zerar essa conta. Tudo o que ela pode desejar é estar em dia com suas maiores responsabilidades. Às outras simplesmente terão que esperar.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450ff6cfee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50ff6cfee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highlight>
                  <a:srgbClr val="FFFFFF"/>
                </a:highlight>
                <a:latin typeface="Raleway"/>
                <a:ea typeface="Raleway"/>
                <a:cs typeface="Raleway"/>
                <a:sym typeface="Raleway"/>
              </a:rPr>
              <a:t>Isso não significa que será fácil. Só indica que lamentar o problema ou tentar achar culpados, motivos e desculpas não irá ajudar na resolução. É importante ter em mente uma visão positiva do seu trabalho para em situações de problemas saber lidar com a dificuldade e pensar para si mesmo: “Esse problema provavelmente tem solução, só preciso respirar e focar em como resolver”. Esse ritual ajuda a  criar um ambiente positivo para resolver os problemas. Não é fácil, mas com prática é possível melhorar continuamente. Pessoas produtivas, tem uma mente mais voltada para solução por natureza, mas isso não é um dom e sim prática.</a:t>
            </a:r>
            <a:endParaRPr sz="1400">
              <a:highlight>
                <a:srgbClr val="FFFFFF"/>
              </a:highlight>
              <a:latin typeface="Raleway"/>
              <a:ea typeface="Raleway"/>
              <a:cs typeface="Raleway"/>
              <a:sym typeface="Raleway"/>
            </a:endParaRPr>
          </a:p>
          <a:p>
            <a:pPr indent="0" lvl="0" marL="0" rtl="0" algn="just">
              <a:lnSpc>
                <a:spcPct val="150000"/>
              </a:lnSpc>
              <a:spcBef>
                <a:spcPts val="0"/>
              </a:spcBef>
              <a:spcAft>
                <a:spcPts val="0"/>
              </a:spcAft>
              <a:buNone/>
            </a:pPr>
            <a:r>
              <a:t/>
            </a:r>
            <a:endParaRPr sz="1400">
              <a:highlight>
                <a:srgbClr val="FFFFFF"/>
              </a:highlight>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465e8fda8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465e8fda8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Tudo o que a Bianca faz é em função dos prazos. Ela acha que trabalha melhor sob pressão dos prazos. No entanto, anos de [pesquisas](http://www.healthcarequities.com/pages/managment/execbrain.html) indicam que isso quase nunca é verdade.</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465e8fda8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465e8fda8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Somos muito mais eficientes quando trabalhamos exclusivamente na tarefa mais importante. Bianca se surpreenderá com a sensação de relaxamento e com a qualidade do trabalho realizado.</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450ff6cfe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450ff6cfe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450ff6cfee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450ff6cfe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450ff6cfee_0_4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450ff6cfee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Existem três perguntas que Bianca pode se fazer regularmente para manter o foco na realização da tarefa mais importante dentro do prazo.</a:t>
            </a:r>
            <a:endParaRPr sz="1400">
              <a:latin typeface="Raleway"/>
              <a:ea typeface="Raleway"/>
              <a:cs typeface="Raleway"/>
              <a:sym typeface="Raleway"/>
            </a:endParaRPr>
          </a:p>
          <a:p>
            <a:pPr indent="0" lvl="0" marL="0" rtl="0" algn="just">
              <a:lnSpc>
                <a:spcPct val="150000"/>
              </a:lnSpc>
              <a:spcBef>
                <a:spcPts val="0"/>
              </a:spcBef>
              <a:spcAft>
                <a:spcPts val="0"/>
              </a:spcAft>
              <a:buNone/>
            </a:pPr>
            <a:r>
              <a:rPr lang="pt-BR" sz="1400">
                <a:latin typeface="Raleway"/>
                <a:ea typeface="Raleway"/>
                <a:cs typeface="Raleway"/>
                <a:sym typeface="Raleway"/>
              </a:rPr>
              <a:t>A primeira é: Quais das minhas atividades trarão os melhores resultados?</a:t>
            </a:r>
            <a:endParaRPr sz="1400">
              <a:latin typeface="Raleway"/>
              <a:ea typeface="Raleway"/>
              <a:cs typeface="Raleway"/>
              <a:sym typeface="Raleway"/>
            </a:endParaRPr>
          </a:p>
          <a:p>
            <a:pPr indent="0" lvl="0" marL="0" rtl="0" algn="just">
              <a:lnSpc>
                <a:spcPct val="150000"/>
              </a:lnSpc>
              <a:spcBef>
                <a:spcPts val="0"/>
              </a:spcBef>
              <a:spcAft>
                <a:spcPts val="0"/>
              </a:spcAft>
              <a:buNone/>
            </a:pPr>
            <a:r>
              <a:rPr lang="pt-BR" sz="1400">
                <a:latin typeface="Raleway"/>
                <a:ea typeface="Raleway"/>
                <a:cs typeface="Raleway"/>
                <a:sym typeface="Raleway"/>
              </a:rPr>
              <a:t>Em outras palavras, quais os piores problemas que Bianca precisa resolver para oferecer a máxima contribuição para sua empresa, sua família ou sua vida de modo geral?</a:t>
            </a:r>
            <a:endParaRPr sz="1400">
              <a:latin typeface="Raleway"/>
              <a:ea typeface="Raleway"/>
              <a:cs typeface="Raleway"/>
              <a:sym typeface="Raleway"/>
            </a:endParaRPr>
          </a:p>
          <a:p>
            <a:pPr indent="0" lvl="0" marL="0" rtl="0" algn="just">
              <a:lnSpc>
                <a:spcPct val="150000"/>
              </a:lnSpc>
              <a:spcBef>
                <a:spcPts val="0"/>
              </a:spcBef>
              <a:spcAft>
                <a:spcPts val="0"/>
              </a:spcAft>
              <a:buNone/>
            </a:pPr>
            <a:r>
              <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450ff6cfee_0_4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450ff6cfee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Em outras palavras, quais os piores problemas que Bianca precisa resolver para oferecer a máxima contribuição para sua empresa, sua família ou sua vida de modo geral?</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450ff6cfee_0_4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450ff6cfee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466d12bccf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466d12bcc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Em outras palavras, quais os piores problemas que Bianca precisa resolver para oferecer a máxima contribuição para sua empresa, sua família ou sua vida de modo geral?</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466d12bcc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466d12bcc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Em outras palavras, quais os piores problemas que Bianca precisa resolver para oferecer a máxima contribuição para sua empresa, sua família ou sua vida de modo geral? </a:t>
            </a:r>
            <a:r>
              <a:rPr lang="pt-BR" sz="1400">
                <a:latin typeface="Raleway"/>
                <a:ea typeface="Raleway"/>
                <a:cs typeface="Raleway"/>
                <a:sym typeface="Raleway"/>
              </a:rPr>
              <a:t>Essa é a questão fundamental do gerenciamento do tempo. Respondê-la corretamente é o segredo para superar a procrastinação e se tornar uma pessoa altamente produtiva.</a:t>
            </a:r>
            <a:endParaRPr sz="1400">
              <a:latin typeface="Raleway"/>
              <a:ea typeface="Raleway"/>
              <a:cs typeface="Raleway"/>
              <a:sym typeface="Raleway"/>
            </a:endParaRPr>
          </a:p>
          <a:p>
            <a:pPr indent="0" lvl="0" marL="0" rtl="0" algn="just">
              <a:lnSpc>
                <a:spcPct val="150000"/>
              </a:lnSpc>
              <a:spcBef>
                <a:spcPts val="0"/>
              </a:spcBef>
              <a:spcAft>
                <a:spcPts val="0"/>
              </a:spcAft>
              <a:buNone/>
            </a:pPr>
            <a:r>
              <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450ff6cfee_0_4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450ff6cfee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Raleway"/>
                <a:ea typeface="Raleway"/>
                <a:cs typeface="Raleway"/>
                <a:sym typeface="Raleway"/>
              </a:rPr>
              <a:t>Essa é a questão fundamental do gerenciamento do tempo. Respondê-la corretamente é o segredo para superar a procrastinação e se tornar uma pessoa altamente produtiva.</a:t>
            </a:r>
            <a:endParaRPr sz="1400">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3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10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65.png"/><Relationship Id="rId4" Type="http://schemas.openxmlformats.org/officeDocument/2006/relationships/image" Target="../media/image9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 Id="rId3" Type="http://schemas.openxmlformats.org/officeDocument/2006/relationships/image" Target="../media/image67.png"/><Relationship Id="rId4" Type="http://schemas.openxmlformats.org/officeDocument/2006/relationships/image" Target="../media/image6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2.png"/><Relationship Id="rId6" Type="http://schemas.openxmlformats.org/officeDocument/2006/relationships/image" Target="../media/image7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 Id="rId3" Type="http://schemas.openxmlformats.org/officeDocument/2006/relationships/image" Target="../media/image7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 Id="rId3" Type="http://schemas.openxmlformats.org/officeDocument/2006/relationships/image" Target="../media/image9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 Id="rId3" Type="http://schemas.openxmlformats.org/officeDocument/2006/relationships/image" Target="../media/image77.png"/><Relationship Id="rId4" Type="http://schemas.openxmlformats.org/officeDocument/2006/relationships/image" Target="../media/image7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image" Target="../media/image77.png"/><Relationship Id="rId4" Type="http://schemas.openxmlformats.org/officeDocument/2006/relationships/image" Target="../media/image9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 Id="rId3" Type="http://schemas.openxmlformats.org/officeDocument/2006/relationships/image" Target="../media/image9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6.xml"/><Relationship Id="rId3" Type="http://schemas.openxmlformats.org/officeDocument/2006/relationships/image" Target="../media/image78.png"/><Relationship Id="rId4" Type="http://schemas.openxmlformats.org/officeDocument/2006/relationships/image" Target="../media/image97.png"/><Relationship Id="rId5" Type="http://schemas.openxmlformats.org/officeDocument/2006/relationships/image" Target="../media/image9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0.xml"/><Relationship Id="rId3" Type="http://schemas.openxmlformats.org/officeDocument/2006/relationships/image" Target="../media/image8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comments" Target="../comments/commen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5.xml"/><Relationship Id="rId3" Type="http://schemas.openxmlformats.org/officeDocument/2006/relationships/image" Target="../media/image81.png"/><Relationship Id="rId4" Type="http://schemas.openxmlformats.org/officeDocument/2006/relationships/image" Target="../media/image107.png"/><Relationship Id="rId5" Type="http://schemas.openxmlformats.org/officeDocument/2006/relationships/image" Target="../media/image10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6.xml"/><Relationship Id="rId3" Type="http://schemas.openxmlformats.org/officeDocument/2006/relationships/image" Target="../media/image83.png"/><Relationship Id="rId4" Type="http://schemas.openxmlformats.org/officeDocument/2006/relationships/image" Target="../media/image85.png"/><Relationship Id="rId5" Type="http://schemas.openxmlformats.org/officeDocument/2006/relationships/image" Target="../media/image8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7.xml"/><Relationship Id="rId3" Type="http://schemas.openxmlformats.org/officeDocument/2006/relationships/image" Target="../media/image83.png"/><Relationship Id="rId4" Type="http://schemas.openxmlformats.org/officeDocument/2006/relationships/image" Target="../media/image85.png"/><Relationship Id="rId5" Type="http://schemas.openxmlformats.org/officeDocument/2006/relationships/image" Target="../media/image8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8.xml"/><Relationship Id="rId3" Type="http://schemas.openxmlformats.org/officeDocument/2006/relationships/image" Target="../media/image8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9.xml"/><Relationship Id="rId3" Type="http://schemas.openxmlformats.org/officeDocument/2006/relationships/image" Target="../media/image1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0.xml"/><Relationship Id="rId3" Type="http://schemas.openxmlformats.org/officeDocument/2006/relationships/image" Target="../media/image9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3.xml"/><Relationship Id="rId3" Type="http://schemas.openxmlformats.org/officeDocument/2006/relationships/image" Target="../media/image90.png"/><Relationship Id="rId4" Type="http://schemas.openxmlformats.org/officeDocument/2006/relationships/image" Target="../media/image88.png"/><Relationship Id="rId5" Type="http://schemas.openxmlformats.org/officeDocument/2006/relationships/image" Target="../media/image105.png"/><Relationship Id="rId6" Type="http://schemas.openxmlformats.org/officeDocument/2006/relationships/image" Target="../media/image10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4.xml"/><Relationship Id="rId3" Type="http://schemas.openxmlformats.org/officeDocument/2006/relationships/image" Target="../media/image90.png"/><Relationship Id="rId4" Type="http://schemas.openxmlformats.org/officeDocument/2006/relationships/image" Target="../media/image88.png"/><Relationship Id="rId5" Type="http://schemas.openxmlformats.org/officeDocument/2006/relationships/image" Target="../media/image105.png"/><Relationship Id="rId6" Type="http://schemas.openxmlformats.org/officeDocument/2006/relationships/image" Target="../media/image10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8.xml"/><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29.png"/><Relationship Id="rId13" Type="http://schemas.openxmlformats.org/officeDocument/2006/relationships/image" Target="../media/image74.png"/><Relationship Id="rId12" Type="http://schemas.openxmlformats.org/officeDocument/2006/relationships/image" Target="../media/image27.png"/><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41.png"/><Relationship Id="rId9" Type="http://schemas.openxmlformats.org/officeDocument/2006/relationships/image" Target="../media/image32.png"/><Relationship Id="rId5" Type="http://schemas.openxmlformats.org/officeDocument/2006/relationships/image" Target="../media/image36.png"/><Relationship Id="rId6" Type="http://schemas.openxmlformats.org/officeDocument/2006/relationships/image" Target="../media/image10.png"/><Relationship Id="rId7" Type="http://schemas.openxmlformats.org/officeDocument/2006/relationships/image" Target="../media/image31.png"/><Relationship Id="rId8"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22.png"/><Relationship Id="rId4" Type="http://schemas.openxmlformats.org/officeDocument/2006/relationships/image" Target="../media/image63.png"/><Relationship Id="rId5"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26.png"/><Relationship Id="rId4" Type="http://schemas.openxmlformats.org/officeDocument/2006/relationships/image" Target="../media/image52.png"/><Relationship Id="rId5" Type="http://schemas.openxmlformats.org/officeDocument/2006/relationships/image" Target="../media/image58.png"/><Relationship Id="rId6"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28.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9.png"/><Relationship Id="rId6" Type="http://schemas.openxmlformats.org/officeDocument/2006/relationships/image" Target="../media/image20.png"/><Relationship Id="rId7"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49.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44.png"/><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34.png"/><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3.png"/><Relationship Id="rId4" Type="http://schemas.openxmlformats.org/officeDocument/2006/relationships/image" Target="../media/image25.png"/><Relationship Id="rId5"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94.png"/><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9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89.png"/><Relationship Id="rId4" Type="http://schemas.openxmlformats.org/officeDocument/2006/relationships/image" Target="../media/image9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45.png"/><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50.png"/><Relationship Id="rId4" Type="http://schemas.openxmlformats.org/officeDocument/2006/relationships/image" Target="../media/image82.png"/><Relationship Id="rId5" Type="http://schemas.openxmlformats.org/officeDocument/2006/relationships/image" Target="../media/image79.png"/><Relationship Id="rId6" Type="http://schemas.openxmlformats.org/officeDocument/2006/relationships/image" Target="../media/image8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75.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10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56.png"/><Relationship Id="rId4" Type="http://schemas.openxmlformats.org/officeDocument/2006/relationships/image" Target="../media/image6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6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21.png"/><Relationship Id="rId6"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6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5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6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title"/>
          </p:nvPr>
        </p:nvSpPr>
        <p:spPr>
          <a:xfrm>
            <a:off x="311700" y="617425"/>
            <a:ext cx="8520600" cy="161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9600"/>
              <a:t>Productividad</a:t>
            </a:r>
            <a:endParaRPr sz="9600"/>
          </a:p>
        </p:txBody>
      </p:sp>
      <p:sp>
        <p:nvSpPr>
          <p:cNvPr id="60" name="Google Shape;60;p13"/>
          <p:cNvSpPr txBox="1"/>
          <p:nvPr>
            <p:ph idx="1" type="body"/>
          </p:nvPr>
        </p:nvSpPr>
        <p:spPr>
          <a:xfrm>
            <a:off x="311700" y="2149850"/>
            <a:ext cx="8520600" cy="107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pt-BR" sz="3600"/>
              <a:t>Estrategias para actividades diarias</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2"/>
          <p:cNvPicPr preferRelativeResize="0"/>
          <p:nvPr/>
        </p:nvPicPr>
        <p:blipFill rotWithShape="1">
          <a:blip r:embed="rId3">
            <a:alphaModFix/>
          </a:blip>
          <a:srcRect b="0" l="0" r="0" t="0"/>
          <a:stretch/>
        </p:blipFill>
        <p:spPr>
          <a:xfrm>
            <a:off x="6771075" y="152400"/>
            <a:ext cx="2220525" cy="2220525"/>
          </a:xfrm>
          <a:prstGeom prst="rect">
            <a:avLst/>
          </a:prstGeom>
          <a:noFill/>
          <a:ln>
            <a:noFill/>
          </a:ln>
        </p:spPr>
      </p:pic>
      <p:sp>
        <p:nvSpPr>
          <p:cNvPr id="135" name="Google Shape;135;p22"/>
          <p:cNvSpPr/>
          <p:nvPr/>
        </p:nvSpPr>
        <p:spPr>
          <a:xfrm>
            <a:off x="12825" y="-64125"/>
            <a:ext cx="3976200" cy="52332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rot="5400000">
            <a:off x="5188350" y="-981325"/>
            <a:ext cx="2667900" cy="42714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txBox="1"/>
          <p:nvPr/>
        </p:nvSpPr>
        <p:spPr>
          <a:xfrm>
            <a:off x="12825" y="808075"/>
            <a:ext cx="3809700" cy="782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pt-BR" sz="3000">
                <a:solidFill>
                  <a:srgbClr val="3C4043"/>
                </a:solidFill>
                <a:latin typeface="Open Sans"/>
                <a:ea typeface="Open Sans"/>
                <a:cs typeface="Open Sans"/>
                <a:sym typeface="Open Sans"/>
              </a:rPr>
              <a:t>Tener una mente centrada en soluciones no es algo  natural, sino una práctica</a:t>
            </a:r>
            <a:endParaRPr b="1" sz="3000">
              <a:solidFill>
                <a:srgbClr val="434343"/>
              </a:solidFill>
              <a:latin typeface="Open Sans"/>
              <a:ea typeface="Open Sans"/>
              <a:cs typeface="Open Sans"/>
              <a:sym typeface="Open Sans"/>
            </a:endParaRPr>
          </a:p>
        </p:txBody>
      </p:sp>
      <p:pic>
        <p:nvPicPr>
          <p:cNvPr id="138" name="Google Shape;138;p22"/>
          <p:cNvPicPr preferRelativeResize="0"/>
          <p:nvPr/>
        </p:nvPicPr>
        <p:blipFill>
          <a:blip r:embed="rId4">
            <a:alphaModFix/>
          </a:blip>
          <a:stretch>
            <a:fillRect/>
          </a:stretch>
        </p:blipFill>
        <p:spPr>
          <a:xfrm>
            <a:off x="4205575" y="454525"/>
            <a:ext cx="1489500" cy="1489500"/>
          </a:xfrm>
          <a:prstGeom prst="rect">
            <a:avLst/>
          </a:prstGeom>
          <a:noFill/>
          <a:ln>
            <a:noFill/>
          </a:ln>
        </p:spPr>
      </p:pic>
      <p:pic>
        <p:nvPicPr>
          <p:cNvPr id="139" name="Google Shape;139;p22"/>
          <p:cNvPicPr preferRelativeResize="0"/>
          <p:nvPr/>
        </p:nvPicPr>
        <p:blipFill>
          <a:blip r:embed="rId5">
            <a:alphaModFix/>
          </a:blip>
          <a:stretch>
            <a:fillRect/>
          </a:stretch>
        </p:blipFill>
        <p:spPr>
          <a:xfrm flipH="1">
            <a:off x="5911625" y="625260"/>
            <a:ext cx="1148025" cy="1148025"/>
          </a:xfrm>
          <a:prstGeom prst="rect">
            <a:avLst/>
          </a:prstGeom>
          <a:noFill/>
          <a:ln>
            <a:noFill/>
          </a:ln>
        </p:spPr>
      </p:pic>
      <p:sp>
        <p:nvSpPr>
          <p:cNvPr id="140" name="Google Shape;140;p22"/>
          <p:cNvSpPr/>
          <p:nvPr/>
        </p:nvSpPr>
        <p:spPr>
          <a:xfrm>
            <a:off x="4014750" y="0"/>
            <a:ext cx="5053800" cy="35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txBox="1"/>
          <p:nvPr/>
        </p:nvSpPr>
        <p:spPr>
          <a:xfrm>
            <a:off x="4829250" y="2571750"/>
            <a:ext cx="3424800" cy="5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800">
                <a:latin typeface="Open Sans"/>
                <a:ea typeface="Open Sans"/>
                <a:cs typeface="Open Sans"/>
                <a:sym typeface="Open Sans"/>
              </a:rPr>
              <a:t>Aplicar métodos para hacer su vida más productiva</a:t>
            </a:r>
            <a:endParaRPr sz="18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12"/>
          <p:cNvSpPr txBox="1"/>
          <p:nvPr/>
        </p:nvSpPr>
        <p:spPr>
          <a:xfrm>
            <a:off x="306850" y="282825"/>
            <a:ext cx="8635800" cy="138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3000">
                <a:latin typeface="Lato"/>
                <a:ea typeface="Lato"/>
                <a:cs typeface="Lato"/>
                <a:sym typeface="Lato"/>
              </a:rPr>
              <a:t>Cuanto más precisas sean las respuestas a estas tres preguntas, más fácil será:</a:t>
            </a:r>
            <a:endParaRPr sz="3000">
              <a:latin typeface="Lato"/>
              <a:ea typeface="Lato"/>
              <a:cs typeface="Lato"/>
              <a:sym typeface="Lato"/>
            </a:endParaRPr>
          </a:p>
        </p:txBody>
      </p:sp>
      <p:sp>
        <p:nvSpPr>
          <p:cNvPr id="822" name="Google Shape;822;p112"/>
          <p:cNvSpPr txBox="1"/>
          <p:nvPr/>
        </p:nvSpPr>
        <p:spPr>
          <a:xfrm>
            <a:off x="306850" y="1801500"/>
            <a:ext cx="8635800" cy="1388100"/>
          </a:xfrm>
          <a:prstGeom prst="rect">
            <a:avLst/>
          </a:prstGeom>
          <a:noFill/>
          <a:ln>
            <a:noFill/>
          </a:ln>
        </p:spPr>
        <p:txBody>
          <a:bodyPr anchorCtr="0" anchor="t" bIns="91425" lIns="91425" spcFirstLastPara="1" rIns="91425" wrap="square" tIns="91425">
            <a:noAutofit/>
          </a:bodyPr>
          <a:lstStyle/>
          <a:p>
            <a:pPr indent="-387350" lvl="0" marL="457200" rtl="0" algn="just">
              <a:lnSpc>
                <a:spcPct val="150000"/>
              </a:lnSpc>
              <a:spcBef>
                <a:spcPts val="0"/>
              </a:spcBef>
              <a:spcAft>
                <a:spcPts val="0"/>
              </a:spcAft>
              <a:buSzPts val="2500"/>
              <a:buFont typeface="Lato"/>
              <a:buChar char="●"/>
            </a:pPr>
            <a:r>
              <a:rPr lang="pt-BR" sz="2500">
                <a:latin typeface="Lato"/>
                <a:ea typeface="Lato"/>
                <a:cs typeface="Lato"/>
                <a:sym typeface="Lato"/>
              </a:rPr>
              <a:t>Establecer metas claras,</a:t>
            </a:r>
            <a:endParaRPr sz="2500">
              <a:latin typeface="Lato"/>
              <a:ea typeface="Lato"/>
              <a:cs typeface="Lato"/>
              <a:sym typeface="Lato"/>
            </a:endParaRPr>
          </a:p>
          <a:p>
            <a:pPr indent="-387350" lvl="0" marL="457200" rtl="0" algn="just">
              <a:lnSpc>
                <a:spcPct val="150000"/>
              </a:lnSpc>
              <a:spcBef>
                <a:spcPts val="0"/>
              </a:spcBef>
              <a:spcAft>
                <a:spcPts val="0"/>
              </a:spcAft>
              <a:buSzPts val="2500"/>
              <a:buFont typeface="Lato"/>
              <a:buChar char="●"/>
            </a:pPr>
            <a:r>
              <a:rPr lang="pt-BR" sz="2500">
                <a:latin typeface="Lato"/>
                <a:ea typeface="Lato"/>
                <a:cs typeface="Lato"/>
                <a:sym typeface="Lato"/>
              </a:rPr>
              <a:t>Superar la dilación,</a:t>
            </a:r>
            <a:endParaRPr sz="2500">
              <a:latin typeface="Lato"/>
              <a:ea typeface="Lato"/>
              <a:cs typeface="Lato"/>
              <a:sym typeface="Lato"/>
            </a:endParaRPr>
          </a:p>
          <a:p>
            <a:pPr indent="-387350" lvl="0" marL="457200" rtl="0" algn="just">
              <a:lnSpc>
                <a:spcPct val="150000"/>
              </a:lnSpc>
              <a:spcBef>
                <a:spcPts val="0"/>
              </a:spcBef>
              <a:spcAft>
                <a:spcPts val="0"/>
              </a:spcAft>
              <a:buSzPts val="2500"/>
              <a:buFont typeface="Lato"/>
              <a:buChar char="●"/>
            </a:pPr>
            <a:r>
              <a:rPr lang="pt-BR" sz="2500">
                <a:latin typeface="Lato"/>
                <a:ea typeface="Lato"/>
                <a:cs typeface="Lato"/>
                <a:sym typeface="Lato"/>
              </a:rPr>
              <a:t>Concentrarse </a:t>
            </a:r>
            <a:r>
              <a:rPr lang="pt-BR" sz="2500">
                <a:latin typeface="Lato"/>
                <a:ea typeface="Lato"/>
                <a:cs typeface="Lato"/>
                <a:sym typeface="Lato"/>
              </a:rPr>
              <a:t>en las tareas más importantes.</a:t>
            </a:r>
            <a:endParaRPr sz="2500">
              <a:latin typeface="Lato"/>
              <a:ea typeface="Lato"/>
              <a:cs typeface="Lato"/>
              <a:sym typeface="Lato"/>
            </a:endParaRPr>
          </a:p>
          <a:p>
            <a:pPr indent="0" lvl="0" marL="0" rtl="0" algn="just">
              <a:lnSpc>
                <a:spcPct val="150000"/>
              </a:lnSpc>
              <a:spcBef>
                <a:spcPts val="0"/>
              </a:spcBef>
              <a:spcAft>
                <a:spcPts val="0"/>
              </a:spcAft>
              <a:buNone/>
            </a:pPr>
            <a:r>
              <a:t/>
            </a:r>
            <a:endParaRPr sz="25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1000"/>
                                        <p:tgtEl>
                                          <p:spTgt spid="8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pic>
        <p:nvPicPr>
          <p:cNvPr id="827" name="Google Shape;827;p113"/>
          <p:cNvPicPr preferRelativeResize="0"/>
          <p:nvPr/>
        </p:nvPicPr>
        <p:blipFill>
          <a:blip r:embed="rId3">
            <a:alphaModFix/>
          </a:blip>
          <a:stretch>
            <a:fillRect/>
          </a:stretch>
        </p:blipFill>
        <p:spPr>
          <a:xfrm>
            <a:off x="356950" y="803675"/>
            <a:ext cx="3047676" cy="3047676"/>
          </a:xfrm>
          <a:prstGeom prst="rect">
            <a:avLst/>
          </a:prstGeom>
          <a:noFill/>
          <a:ln>
            <a:noFill/>
          </a:ln>
        </p:spPr>
      </p:pic>
      <p:sp>
        <p:nvSpPr>
          <p:cNvPr id="828" name="Google Shape;828;p113"/>
          <p:cNvSpPr txBox="1"/>
          <p:nvPr/>
        </p:nvSpPr>
        <p:spPr>
          <a:xfrm>
            <a:off x="3492300" y="1673088"/>
            <a:ext cx="4296000" cy="179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0">
                <a:solidFill>
                  <a:srgbClr val="434343"/>
                </a:solidFill>
                <a:latin typeface="Lato"/>
                <a:ea typeface="Lato"/>
                <a:cs typeface="Lato"/>
                <a:sym typeface="Lato"/>
              </a:rPr>
              <a:t>Tips</a:t>
            </a:r>
            <a:endParaRPr b="1" sz="12000">
              <a:solidFill>
                <a:srgbClr val="434343"/>
              </a:solidFill>
              <a:latin typeface="Lato"/>
              <a:ea typeface="Lato"/>
              <a:cs typeface="Lato"/>
              <a:sym typeface="Lat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14"/>
          <p:cNvSpPr txBox="1"/>
          <p:nvPr/>
        </p:nvSpPr>
        <p:spPr>
          <a:xfrm>
            <a:off x="219175" y="146125"/>
            <a:ext cx="8723400" cy="1081200"/>
          </a:xfrm>
          <a:prstGeom prst="rect">
            <a:avLst/>
          </a:prstGeom>
          <a:noFill/>
          <a:ln>
            <a:noFill/>
          </a:ln>
        </p:spPr>
        <p:txBody>
          <a:bodyPr anchorCtr="0" anchor="t" bIns="91425" lIns="91425" spcFirstLastPara="1" rIns="91425" wrap="square" tIns="91425">
            <a:noAutofit/>
          </a:bodyPr>
          <a:lstStyle/>
          <a:p>
            <a:pPr indent="-457200" lvl="0" marL="457200" rtl="0" algn="just">
              <a:lnSpc>
                <a:spcPct val="150000"/>
              </a:lnSpc>
              <a:spcBef>
                <a:spcPts val="0"/>
              </a:spcBef>
              <a:spcAft>
                <a:spcPts val="0"/>
              </a:spcAft>
              <a:buSzPts val="3600"/>
              <a:buFont typeface="Lato"/>
              <a:buAutoNum type="arabicParenR"/>
            </a:pPr>
            <a:r>
              <a:rPr lang="pt-BR" sz="3600">
                <a:latin typeface="Lato"/>
                <a:ea typeface="Lato"/>
                <a:cs typeface="Lato"/>
                <a:sym typeface="Lato"/>
              </a:rPr>
              <a:t>Revisa tu lista de tareas</a:t>
            </a:r>
            <a:endParaRPr sz="3600">
              <a:latin typeface="Lato"/>
              <a:ea typeface="Lato"/>
              <a:cs typeface="Lato"/>
              <a:sym typeface="Lat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5"/>
          <p:cNvSpPr txBox="1"/>
          <p:nvPr/>
        </p:nvSpPr>
        <p:spPr>
          <a:xfrm>
            <a:off x="201300" y="365300"/>
            <a:ext cx="8942700" cy="194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pt-BR" sz="3600">
                <a:latin typeface="Lato"/>
                <a:ea typeface="Lato"/>
                <a:cs typeface="Lato"/>
                <a:sym typeface="Lato"/>
              </a:rPr>
              <a:t>¿Qué tendrá las consecuencias más positivas para mi trabajo o mi vida personal?</a:t>
            </a:r>
            <a:endParaRPr sz="3600">
              <a:latin typeface="Lato"/>
              <a:ea typeface="Lato"/>
              <a:cs typeface="Lato"/>
              <a:sym typeface="Lato"/>
            </a:endParaRPr>
          </a:p>
          <a:p>
            <a:pPr indent="0" lvl="0" marL="0" rtl="0" algn="ctr">
              <a:lnSpc>
                <a:spcPct val="115000"/>
              </a:lnSpc>
              <a:spcBef>
                <a:spcPts val="0"/>
              </a:spcBef>
              <a:spcAft>
                <a:spcPts val="0"/>
              </a:spcAft>
              <a:buNone/>
            </a:pPr>
            <a:r>
              <a:t/>
            </a:r>
            <a:endParaRPr sz="3600">
              <a:latin typeface="Lato"/>
              <a:ea typeface="Lato"/>
              <a:cs typeface="Lato"/>
              <a:sym typeface="Lato"/>
            </a:endParaRPr>
          </a:p>
        </p:txBody>
      </p:sp>
      <p:pic>
        <p:nvPicPr>
          <p:cNvPr id="839" name="Google Shape;839;p115"/>
          <p:cNvPicPr preferRelativeResize="0"/>
          <p:nvPr/>
        </p:nvPicPr>
        <p:blipFill>
          <a:blip r:embed="rId3">
            <a:alphaModFix/>
          </a:blip>
          <a:stretch>
            <a:fillRect/>
          </a:stretch>
        </p:blipFill>
        <p:spPr>
          <a:xfrm>
            <a:off x="1496725" y="2212712"/>
            <a:ext cx="2529999" cy="2529999"/>
          </a:xfrm>
          <a:prstGeom prst="rect">
            <a:avLst/>
          </a:prstGeom>
          <a:noFill/>
          <a:ln>
            <a:noFill/>
          </a:ln>
        </p:spPr>
      </p:pic>
      <p:pic>
        <p:nvPicPr>
          <p:cNvPr id="840" name="Google Shape;840;p115"/>
          <p:cNvPicPr preferRelativeResize="0"/>
          <p:nvPr/>
        </p:nvPicPr>
        <p:blipFill>
          <a:blip r:embed="rId4">
            <a:alphaModFix/>
          </a:blip>
          <a:stretch>
            <a:fillRect/>
          </a:stretch>
        </p:blipFill>
        <p:spPr>
          <a:xfrm>
            <a:off x="4331475" y="2212700"/>
            <a:ext cx="2529999" cy="2529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1000"/>
                                        <p:tgtEl>
                                          <p:spTgt spid="839"/>
                                        </p:tgtEl>
                                      </p:cBhvr>
                                    </p:animEffect>
                                  </p:childTnLst>
                                </p:cTn>
                              </p:par>
                              <p:par>
                                <p:cTn fill="hold" nodeType="with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1000"/>
                                        <p:tgtEl>
                                          <p:spTgt spid="8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16"/>
          <p:cNvSpPr txBox="1"/>
          <p:nvPr/>
        </p:nvSpPr>
        <p:spPr>
          <a:xfrm>
            <a:off x="219175" y="146125"/>
            <a:ext cx="8723400" cy="1081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3600">
                <a:latin typeface="Lato"/>
                <a:ea typeface="Lato"/>
                <a:cs typeface="Lato"/>
                <a:sym typeface="Lato"/>
              </a:rPr>
              <a:t>2) </a:t>
            </a:r>
            <a:r>
              <a:rPr lang="pt-BR" sz="3600">
                <a:latin typeface="Lato"/>
                <a:ea typeface="Lato"/>
                <a:cs typeface="Lato"/>
                <a:sym typeface="Lato"/>
              </a:rPr>
              <a:t>Determin</a:t>
            </a:r>
            <a:r>
              <a:rPr lang="pt-BR" sz="3600">
                <a:latin typeface="Lato"/>
                <a:ea typeface="Lato"/>
                <a:cs typeface="Lato"/>
                <a:sym typeface="Lato"/>
              </a:rPr>
              <a:t>a</a:t>
            </a:r>
            <a:r>
              <a:rPr lang="pt-BR" sz="3600">
                <a:latin typeface="Lato"/>
                <a:ea typeface="Lato"/>
                <a:cs typeface="Lato"/>
                <a:sym typeface="Lato"/>
              </a:rPr>
              <a:t> la tarea más importante y mantem la disciplina para ser más productivo</a:t>
            </a:r>
            <a:endParaRPr sz="3600">
              <a:latin typeface="Lato"/>
              <a:ea typeface="Lato"/>
              <a:cs typeface="Lato"/>
              <a:sym typeface="Lato"/>
            </a:endParaRPr>
          </a:p>
        </p:txBody>
      </p:sp>
      <p:sp>
        <p:nvSpPr>
          <p:cNvPr id="846" name="Google Shape;846;p116"/>
          <p:cNvSpPr txBox="1"/>
          <p:nvPr/>
        </p:nvSpPr>
        <p:spPr>
          <a:xfrm>
            <a:off x="0" y="2373925"/>
            <a:ext cx="8723400" cy="10812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pt-BR" sz="3200">
                <a:latin typeface="Lato"/>
                <a:ea typeface="Lato"/>
                <a:cs typeface="Lato"/>
                <a:sym typeface="Lato"/>
              </a:rPr>
              <a:t>¿Qué tarea es e</a:t>
            </a:r>
            <a:r>
              <a:rPr lang="pt-BR" sz="3200">
                <a:latin typeface="Lato"/>
                <a:ea typeface="Lato"/>
                <a:cs typeface="Lato"/>
                <a:sym typeface="Lato"/>
              </a:rPr>
              <a:t>sa?</a:t>
            </a:r>
            <a:endParaRPr sz="3200">
              <a:latin typeface="Lato"/>
              <a:ea typeface="Lato"/>
              <a:cs typeface="Lato"/>
              <a:sym typeface="Lato"/>
            </a:endParaRPr>
          </a:p>
        </p:txBody>
      </p:sp>
      <p:sp>
        <p:nvSpPr>
          <p:cNvPr id="847" name="Google Shape;847;p116"/>
          <p:cNvSpPr txBox="1"/>
          <p:nvPr/>
        </p:nvSpPr>
        <p:spPr>
          <a:xfrm>
            <a:off x="83975" y="2936350"/>
            <a:ext cx="8723400" cy="10812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pt-BR" sz="3200">
                <a:latin typeface="Lato"/>
                <a:ea typeface="Lato"/>
                <a:cs typeface="Lato"/>
                <a:sym typeface="Lato"/>
              </a:rPr>
              <a:t>Planea hacerlo.</a:t>
            </a:r>
            <a:endParaRPr sz="32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000"/>
                                        <p:tgtEl>
                                          <p:spTgt spid="8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000"/>
                                        <p:tgtEl>
                                          <p:spTgt spid="8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pic>
        <p:nvPicPr>
          <p:cNvPr id="852" name="Google Shape;852;p117"/>
          <p:cNvPicPr preferRelativeResize="0"/>
          <p:nvPr/>
        </p:nvPicPr>
        <p:blipFill>
          <a:blip r:embed="rId3">
            <a:alphaModFix/>
          </a:blip>
          <a:stretch>
            <a:fillRect/>
          </a:stretch>
        </p:blipFill>
        <p:spPr>
          <a:xfrm>
            <a:off x="459225" y="657550"/>
            <a:ext cx="2711601" cy="2711601"/>
          </a:xfrm>
          <a:prstGeom prst="rect">
            <a:avLst/>
          </a:prstGeom>
          <a:noFill/>
          <a:ln>
            <a:noFill/>
          </a:ln>
        </p:spPr>
      </p:pic>
      <p:cxnSp>
        <p:nvCxnSpPr>
          <p:cNvPr id="853" name="Google Shape;853;p117"/>
          <p:cNvCxnSpPr/>
          <p:nvPr/>
        </p:nvCxnSpPr>
        <p:spPr>
          <a:xfrm>
            <a:off x="526050" y="686775"/>
            <a:ext cx="2630100" cy="2703300"/>
          </a:xfrm>
          <a:prstGeom prst="straightConnector1">
            <a:avLst/>
          </a:prstGeom>
          <a:noFill/>
          <a:ln cap="flat" cmpd="sng" w="114300">
            <a:solidFill>
              <a:srgbClr val="FF0000"/>
            </a:solidFill>
            <a:prstDash val="solid"/>
            <a:round/>
            <a:headEnd len="med" w="med" type="none"/>
            <a:tailEnd len="med" w="med" type="none"/>
          </a:ln>
        </p:spPr>
      </p:cxnSp>
      <p:cxnSp>
        <p:nvCxnSpPr>
          <p:cNvPr id="854" name="Google Shape;854;p117"/>
          <p:cNvCxnSpPr/>
          <p:nvPr/>
        </p:nvCxnSpPr>
        <p:spPr>
          <a:xfrm flipH="1" rot="10800000">
            <a:off x="555275" y="803775"/>
            <a:ext cx="2776500" cy="2630100"/>
          </a:xfrm>
          <a:prstGeom prst="straightConnector1">
            <a:avLst/>
          </a:prstGeom>
          <a:noFill/>
          <a:ln cap="flat" cmpd="sng" w="114300">
            <a:solidFill>
              <a:srgbClr val="FF0000"/>
            </a:solidFill>
            <a:prstDash val="solid"/>
            <a:round/>
            <a:headEnd len="med" w="med" type="none"/>
            <a:tailEnd len="med" w="med" type="none"/>
          </a:ln>
        </p:spPr>
      </p:cxnSp>
      <p:pic>
        <p:nvPicPr>
          <p:cNvPr id="855" name="Google Shape;855;p117"/>
          <p:cNvPicPr preferRelativeResize="0"/>
          <p:nvPr/>
        </p:nvPicPr>
        <p:blipFill>
          <a:blip r:embed="rId4">
            <a:alphaModFix/>
          </a:blip>
          <a:stretch>
            <a:fillRect/>
          </a:stretch>
        </p:blipFill>
        <p:spPr>
          <a:xfrm flipH="1">
            <a:off x="3398188" y="483763"/>
            <a:ext cx="2214774" cy="2214774"/>
          </a:xfrm>
          <a:prstGeom prst="rect">
            <a:avLst/>
          </a:prstGeom>
          <a:noFill/>
          <a:ln>
            <a:noFill/>
          </a:ln>
        </p:spPr>
      </p:pic>
      <p:sp>
        <p:nvSpPr>
          <p:cNvPr id="856" name="Google Shape;856;p117"/>
          <p:cNvSpPr txBox="1"/>
          <p:nvPr/>
        </p:nvSpPr>
        <p:spPr>
          <a:xfrm>
            <a:off x="5679400" y="483775"/>
            <a:ext cx="3281100" cy="8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4800">
                <a:latin typeface="Lato"/>
                <a:ea typeface="Lato"/>
                <a:cs typeface="Lato"/>
                <a:sym typeface="Lato"/>
              </a:rPr>
              <a:t>Centrarse en la disciplina</a:t>
            </a:r>
            <a:endParaRPr sz="48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par>
                                <p:cTn fill="hold" nodeType="with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000"/>
                                        <p:tgtEl>
                                          <p:spTgt spid="8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par>
                                <p:cTn fill="hold" nodeType="with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1000"/>
                                        <p:tgtEl>
                                          <p:spTgt spid="8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860" name="Shape 860"/>
        <p:cNvGrpSpPr/>
        <p:nvPr/>
      </p:nvGrpSpPr>
      <p:grpSpPr>
        <a:xfrm>
          <a:off x="0" y="0"/>
          <a:ext cx="0" cy="0"/>
          <a:chOff x="0" y="0"/>
          <a:chExt cx="0" cy="0"/>
        </a:xfrm>
      </p:grpSpPr>
      <p:sp>
        <p:nvSpPr>
          <p:cNvPr id="861" name="Google Shape;861;p118"/>
          <p:cNvSpPr txBox="1"/>
          <p:nvPr/>
        </p:nvSpPr>
        <p:spPr>
          <a:xfrm>
            <a:off x="116900" y="452975"/>
            <a:ext cx="8664900" cy="2235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700">
                <a:latin typeface="Lato"/>
                <a:ea typeface="Lato"/>
                <a:cs typeface="Lato"/>
                <a:sym typeface="Lato"/>
              </a:rPr>
              <a:t>“Simplemente comprométase y su mente comenzará.</a:t>
            </a:r>
            <a:endParaRPr sz="2700">
              <a:latin typeface="Lato"/>
              <a:ea typeface="Lato"/>
              <a:cs typeface="Lato"/>
              <a:sym typeface="Lato"/>
            </a:endParaRPr>
          </a:p>
          <a:p>
            <a:pPr indent="0" lvl="0" marL="0" rtl="0" algn="ctr">
              <a:lnSpc>
                <a:spcPct val="150000"/>
              </a:lnSpc>
              <a:spcBef>
                <a:spcPts val="0"/>
              </a:spcBef>
              <a:spcAft>
                <a:spcPts val="0"/>
              </a:spcAft>
              <a:buNone/>
            </a:pPr>
            <a:r>
              <a:rPr lang="pt-BR" sz="2700">
                <a:latin typeface="Lato"/>
                <a:ea typeface="Lato"/>
                <a:cs typeface="Lato"/>
                <a:sym typeface="Lato"/>
              </a:rPr>
              <a:t>Empiece y el trabajo estará hecho "</a:t>
            </a:r>
            <a:r>
              <a:rPr lang="pt-BR" sz="2700">
                <a:latin typeface="Lato"/>
                <a:ea typeface="Lato"/>
                <a:cs typeface="Lato"/>
                <a:sym typeface="Lato"/>
              </a:rPr>
              <a:t>. </a:t>
            </a:r>
            <a:r>
              <a:rPr lang="pt-BR" sz="2100">
                <a:latin typeface="Lato"/>
                <a:ea typeface="Lato"/>
                <a:cs typeface="Lato"/>
                <a:sym typeface="Lato"/>
              </a:rPr>
              <a:t>- Goethe</a:t>
            </a:r>
            <a:endParaRPr sz="2100">
              <a:latin typeface="Lato"/>
              <a:ea typeface="Lato"/>
              <a:cs typeface="Lato"/>
              <a:sym typeface="Lato"/>
            </a:endParaRPr>
          </a:p>
          <a:p>
            <a:pPr indent="0" lvl="0" marL="0" rtl="0" algn="just">
              <a:lnSpc>
                <a:spcPct val="150000"/>
              </a:lnSpc>
              <a:spcBef>
                <a:spcPts val="0"/>
              </a:spcBef>
              <a:spcAft>
                <a:spcPts val="0"/>
              </a:spcAft>
              <a:buNone/>
            </a:pPr>
            <a:r>
              <a:t/>
            </a:r>
            <a:endParaRPr b="1" sz="3000">
              <a:latin typeface="Lato"/>
              <a:ea typeface="Lato"/>
              <a:cs typeface="Lato"/>
              <a:sym typeface="Lat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1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Lato"/>
                <a:ea typeface="Lato"/>
                <a:cs typeface="Lato"/>
                <a:sym typeface="Lato"/>
              </a:rPr>
              <a:t>Aula 4.2 - </a:t>
            </a:r>
            <a:r>
              <a:rPr lang="pt-BR">
                <a:latin typeface="Lato"/>
                <a:ea typeface="Lato"/>
                <a:cs typeface="Lato"/>
                <a:sym typeface="Lato"/>
              </a:rPr>
              <a:t>Procrastinación creativa</a:t>
            </a:r>
            <a:endParaRPr>
              <a:latin typeface="Lato"/>
              <a:ea typeface="Lato"/>
              <a:cs typeface="Lato"/>
              <a:sym typeface="Lato"/>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pic>
        <p:nvPicPr>
          <p:cNvPr id="871" name="Google Shape;871;p120"/>
          <p:cNvPicPr preferRelativeResize="0"/>
          <p:nvPr/>
        </p:nvPicPr>
        <p:blipFill>
          <a:blip r:embed="rId3">
            <a:alphaModFix/>
          </a:blip>
          <a:stretch>
            <a:fillRect/>
          </a:stretch>
        </p:blipFill>
        <p:spPr>
          <a:xfrm>
            <a:off x="225475" y="409150"/>
            <a:ext cx="2346300" cy="2346300"/>
          </a:xfrm>
          <a:prstGeom prst="rect">
            <a:avLst/>
          </a:prstGeom>
          <a:noFill/>
          <a:ln>
            <a:noFill/>
          </a:ln>
        </p:spPr>
      </p:pic>
      <p:sp>
        <p:nvSpPr>
          <p:cNvPr id="872" name="Google Shape;872;p120"/>
          <p:cNvSpPr txBox="1"/>
          <p:nvPr/>
        </p:nvSpPr>
        <p:spPr>
          <a:xfrm>
            <a:off x="2571775" y="467600"/>
            <a:ext cx="6794700" cy="8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2400"/>
              <a:t>Mantener un alto nivel de productividad</a:t>
            </a:r>
            <a:endParaRPr b="1" sz="2400"/>
          </a:p>
        </p:txBody>
      </p:sp>
      <p:sp>
        <p:nvSpPr>
          <p:cNvPr id="873" name="Google Shape;873;p120"/>
          <p:cNvSpPr txBox="1"/>
          <p:nvPr/>
        </p:nvSpPr>
        <p:spPr>
          <a:xfrm>
            <a:off x="3280525" y="1154375"/>
            <a:ext cx="53772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latin typeface="Lato"/>
                <a:ea typeface="Lato"/>
                <a:cs typeface="Lato"/>
                <a:sym typeface="Lato"/>
              </a:rPr>
              <a:t>Gestión de listas de tareas,</a:t>
            </a:r>
            <a:endParaRPr sz="2000">
              <a:latin typeface="Lato"/>
              <a:ea typeface="Lato"/>
              <a:cs typeface="Lato"/>
              <a:sym typeface="Lato"/>
            </a:endParaRPr>
          </a:p>
        </p:txBody>
      </p:sp>
      <p:sp>
        <p:nvSpPr>
          <p:cNvPr id="874" name="Google Shape;874;p120"/>
          <p:cNvSpPr txBox="1"/>
          <p:nvPr/>
        </p:nvSpPr>
        <p:spPr>
          <a:xfrm>
            <a:off x="3280525" y="1745150"/>
            <a:ext cx="53772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latin typeface="Lato"/>
                <a:ea typeface="Lato"/>
                <a:cs typeface="Lato"/>
                <a:sym typeface="Lato"/>
              </a:rPr>
              <a:t>Comunicación,</a:t>
            </a:r>
            <a:endParaRPr sz="2000">
              <a:latin typeface="Lato"/>
              <a:ea typeface="Lato"/>
              <a:cs typeface="Lato"/>
              <a:sym typeface="Lato"/>
            </a:endParaRPr>
          </a:p>
        </p:txBody>
      </p:sp>
      <p:sp>
        <p:nvSpPr>
          <p:cNvPr id="875" name="Google Shape;875;p120"/>
          <p:cNvSpPr txBox="1"/>
          <p:nvPr/>
        </p:nvSpPr>
        <p:spPr>
          <a:xfrm>
            <a:off x="3345275" y="2308650"/>
            <a:ext cx="53772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latin typeface="Lato"/>
                <a:ea typeface="Lato"/>
                <a:cs typeface="Lato"/>
                <a:sym typeface="Lato"/>
              </a:rPr>
              <a:t>Disciplina.</a:t>
            </a:r>
            <a:endParaRPr sz="2000">
              <a:latin typeface="Lato"/>
              <a:ea typeface="Lato"/>
              <a:cs typeface="Lato"/>
              <a:sym typeface="Lato"/>
            </a:endParaRPr>
          </a:p>
        </p:txBody>
      </p:sp>
      <p:sp>
        <p:nvSpPr>
          <p:cNvPr id="876" name="Google Shape;876;p120"/>
          <p:cNvSpPr/>
          <p:nvPr/>
        </p:nvSpPr>
        <p:spPr>
          <a:xfrm>
            <a:off x="-21912" y="0"/>
            <a:ext cx="9187800" cy="3039300"/>
          </a:xfrm>
          <a:prstGeom prst="rect">
            <a:avLst/>
          </a:prstGeom>
          <a:solidFill>
            <a:srgbClr val="273C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7" name="Google Shape;877;p120"/>
          <p:cNvPicPr preferRelativeResize="0"/>
          <p:nvPr/>
        </p:nvPicPr>
        <p:blipFill>
          <a:blip r:embed="rId4">
            <a:alphaModFix/>
          </a:blip>
          <a:stretch>
            <a:fillRect/>
          </a:stretch>
        </p:blipFill>
        <p:spPr>
          <a:xfrm>
            <a:off x="5129725" y="69163"/>
            <a:ext cx="2900976" cy="2900976"/>
          </a:xfrm>
          <a:prstGeom prst="rect">
            <a:avLst/>
          </a:prstGeom>
          <a:noFill/>
          <a:ln>
            <a:noFill/>
          </a:ln>
        </p:spPr>
      </p:pic>
      <p:pic>
        <p:nvPicPr>
          <p:cNvPr id="878" name="Google Shape;878;p120"/>
          <p:cNvPicPr preferRelativeResize="0"/>
          <p:nvPr/>
        </p:nvPicPr>
        <p:blipFill>
          <a:blip r:embed="rId5">
            <a:alphaModFix/>
          </a:blip>
          <a:stretch>
            <a:fillRect/>
          </a:stretch>
        </p:blipFill>
        <p:spPr>
          <a:xfrm>
            <a:off x="225475" y="174775"/>
            <a:ext cx="2689749" cy="2689749"/>
          </a:xfrm>
          <a:prstGeom prst="rect">
            <a:avLst/>
          </a:prstGeom>
          <a:noFill/>
          <a:ln>
            <a:noFill/>
          </a:ln>
        </p:spPr>
      </p:pic>
      <p:pic>
        <p:nvPicPr>
          <p:cNvPr id="879" name="Google Shape;879;p120"/>
          <p:cNvPicPr preferRelativeResize="0"/>
          <p:nvPr/>
        </p:nvPicPr>
        <p:blipFill>
          <a:blip r:embed="rId6">
            <a:alphaModFix/>
          </a:blip>
          <a:stretch>
            <a:fillRect/>
          </a:stretch>
        </p:blipFill>
        <p:spPr>
          <a:xfrm rot="5400000">
            <a:off x="2698838" y="51532"/>
            <a:ext cx="2731926" cy="2731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1000"/>
                                        <p:tgtEl>
                                          <p:spTgt spid="8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1000"/>
                                        <p:tgtEl>
                                          <p:spTgt spid="8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1000"/>
                                        <p:tgtEl>
                                          <p:spTgt spid="879"/>
                                        </p:tgtEl>
                                      </p:cBhvr>
                                    </p:animEffect>
                                  </p:childTnLst>
                                </p:cTn>
                              </p:par>
                              <p:par>
                                <p:cTn fill="hold" nodeType="with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1000"/>
                                        <p:tgtEl>
                                          <p:spTgt spid="8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21"/>
          <p:cNvSpPr/>
          <p:nvPr/>
        </p:nvSpPr>
        <p:spPr>
          <a:xfrm>
            <a:off x="-43825" y="-29225"/>
            <a:ext cx="9187800" cy="3039300"/>
          </a:xfrm>
          <a:prstGeom prst="rect">
            <a:avLst/>
          </a:prstGeom>
          <a:solidFill>
            <a:srgbClr val="273C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21"/>
          <p:cNvSpPr txBox="1"/>
          <p:nvPr/>
        </p:nvSpPr>
        <p:spPr>
          <a:xfrm>
            <a:off x="236550" y="534775"/>
            <a:ext cx="8670900" cy="19113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None/>
            </a:pPr>
            <a:r>
              <a:rPr lang="pt-BR" sz="4800">
                <a:solidFill>
                  <a:srgbClr val="FFFFFF"/>
                </a:solidFill>
                <a:latin typeface="Lato"/>
                <a:ea typeface="Lato"/>
                <a:cs typeface="Lato"/>
                <a:sym typeface="Lato"/>
              </a:rPr>
              <a:t>¿Hasta que punto</a:t>
            </a:r>
            <a:r>
              <a:rPr lang="pt-BR" sz="4800">
                <a:solidFill>
                  <a:srgbClr val="FFFFFF"/>
                </a:solidFill>
                <a:latin typeface="Lato"/>
                <a:ea typeface="Lato"/>
                <a:cs typeface="Lato"/>
                <a:sym typeface="Lato"/>
              </a:rPr>
              <a:t> el exceso de control es saludable?</a:t>
            </a:r>
            <a:br>
              <a:rPr lang="pt-BR" sz="4800">
                <a:solidFill>
                  <a:srgbClr val="FFFFFF"/>
                </a:solidFill>
                <a:latin typeface="Lato"/>
                <a:ea typeface="Lato"/>
                <a:cs typeface="Lato"/>
                <a:sym typeface="Lato"/>
              </a:rPr>
            </a:br>
            <a:endParaRPr sz="4800">
              <a:solidFill>
                <a:srgbClr val="FFFFFF"/>
              </a:solidFill>
              <a:latin typeface="Lato"/>
              <a:ea typeface="Lato"/>
              <a:cs typeface="Lato"/>
              <a:sym typeface="Lato"/>
            </a:endParaRPr>
          </a:p>
          <a:p>
            <a:pPr indent="0" lvl="0" marL="0" rtl="0" algn="ctr">
              <a:spcBef>
                <a:spcPts val="0"/>
              </a:spcBef>
              <a:spcAft>
                <a:spcPts val="0"/>
              </a:spcAft>
              <a:buNone/>
            </a:pPr>
            <a:r>
              <a:t/>
            </a:r>
            <a:endParaRPr sz="4800">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Lato"/>
                <a:ea typeface="Lato"/>
                <a:cs typeface="Lato"/>
                <a:sym typeface="Lato"/>
              </a:rPr>
              <a:t>Lección 1.3 - Predecir el éxito</a:t>
            </a:r>
            <a:endParaRPr>
              <a:latin typeface="Lato"/>
              <a:ea typeface="Lato"/>
              <a:cs typeface="Lato"/>
              <a:sym typeface="Lat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pic>
        <p:nvPicPr>
          <p:cNvPr id="890" name="Google Shape;890;p122"/>
          <p:cNvPicPr preferRelativeResize="0"/>
          <p:nvPr/>
        </p:nvPicPr>
        <p:blipFill>
          <a:blip r:embed="rId3">
            <a:alphaModFix/>
          </a:blip>
          <a:stretch>
            <a:fillRect/>
          </a:stretch>
        </p:blipFill>
        <p:spPr>
          <a:xfrm>
            <a:off x="283925" y="452950"/>
            <a:ext cx="3573726" cy="3573726"/>
          </a:xfrm>
          <a:prstGeom prst="rect">
            <a:avLst/>
          </a:prstGeom>
          <a:noFill/>
          <a:ln>
            <a:noFill/>
          </a:ln>
        </p:spPr>
      </p:pic>
      <p:sp>
        <p:nvSpPr>
          <p:cNvPr id="891" name="Google Shape;891;p122"/>
          <p:cNvSpPr txBox="1"/>
          <p:nvPr/>
        </p:nvSpPr>
        <p:spPr>
          <a:xfrm>
            <a:off x="4339800" y="1548875"/>
            <a:ext cx="4471500" cy="6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3600">
                <a:latin typeface="Lato"/>
                <a:ea typeface="Lato"/>
                <a:cs typeface="Lato"/>
                <a:sym typeface="Lato"/>
              </a:rPr>
              <a:t>Evita sobrecargarte</a:t>
            </a:r>
            <a:endParaRPr sz="36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23"/>
          <p:cNvSpPr txBox="1"/>
          <p:nvPr/>
        </p:nvSpPr>
        <p:spPr>
          <a:xfrm>
            <a:off x="-125" y="11150"/>
            <a:ext cx="9144000" cy="10959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pt-BR" sz="6000">
                <a:solidFill>
                  <a:srgbClr val="FFFFFF"/>
                </a:solidFill>
                <a:latin typeface="Lato"/>
                <a:ea typeface="Lato"/>
                <a:cs typeface="Lato"/>
                <a:sym typeface="Lato"/>
              </a:rPr>
              <a:t>Procrastinación creativa</a:t>
            </a:r>
            <a:endParaRPr b="1" sz="6000">
              <a:solidFill>
                <a:srgbClr val="FFFFFF"/>
              </a:solidFill>
              <a:latin typeface="Lato"/>
              <a:ea typeface="Lato"/>
              <a:cs typeface="Lato"/>
              <a:sym typeface="Lato"/>
            </a:endParaRPr>
          </a:p>
        </p:txBody>
      </p:sp>
      <p:pic>
        <p:nvPicPr>
          <p:cNvPr id="897" name="Google Shape;897;p123"/>
          <p:cNvPicPr preferRelativeResize="0"/>
          <p:nvPr/>
        </p:nvPicPr>
        <p:blipFill>
          <a:blip r:embed="rId3">
            <a:alphaModFix/>
          </a:blip>
          <a:stretch>
            <a:fillRect/>
          </a:stretch>
        </p:blipFill>
        <p:spPr>
          <a:xfrm rot="4856856">
            <a:off x="3432136" y="528861"/>
            <a:ext cx="2536250" cy="2536275"/>
          </a:xfrm>
          <a:prstGeom prst="rect">
            <a:avLst/>
          </a:prstGeom>
          <a:noFill/>
          <a:ln>
            <a:noFill/>
          </a:ln>
        </p:spPr>
      </p:pic>
      <p:sp>
        <p:nvSpPr>
          <p:cNvPr id="898" name="Google Shape;898;p123"/>
          <p:cNvSpPr txBox="1"/>
          <p:nvPr/>
        </p:nvSpPr>
        <p:spPr>
          <a:xfrm>
            <a:off x="2802175" y="2305250"/>
            <a:ext cx="5918700" cy="6867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3000">
                <a:solidFill>
                  <a:srgbClr val="FFFFFF"/>
                </a:solidFill>
                <a:latin typeface="Lato"/>
                <a:ea typeface="Lato"/>
                <a:cs typeface="Lato"/>
                <a:sym typeface="Lato"/>
              </a:rPr>
              <a:t>Técnica de superación personal</a:t>
            </a:r>
            <a:endParaRPr b="1" sz="3000">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par>
                                <p:cTn fill="hold" nodeType="with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pic>
        <p:nvPicPr>
          <p:cNvPr id="903" name="Google Shape;903;p124"/>
          <p:cNvPicPr preferRelativeResize="0"/>
          <p:nvPr/>
        </p:nvPicPr>
        <p:blipFill rotWithShape="1">
          <a:blip r:embed="rId3">
            <a:alphaModFix/>
          </a:blip>
          <a:srcRect b="0" l="33279" r="0" t="15433"/>
          <a:stretch/>
        </p:blipFill>
        <p:spPr>
          <a:xfrm>
            <a:off x="152400" y="152400"/>
            <a:ext cx="7201725" cy="4801150"/>
          </a:xfrm>
          <a:prstGeom prst="rect">
            <a:avLst/>
          </a:prstGeom>
          <a:noFill/>
          <a:ln>
            <a:noFill/>
          </a:ln>
        </p:spPr>
      </p:pic>
      <p:sp>
        <p:nvSpPr>
          <p:cNvPr id="904" name="Google Shape;904;p124"/>
          <p:cNvSpPr/>
          <p:nvPr/>
        </p:nvSpPr>
        <p:spPr>
          <a:xfrm>
            <a:off x="0" y="0"/>
            <a:ext cx="9293400" cy="530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5" name="Google Shape;905;p124"/>
          <p:cNvPicPr preferRelativeResize="0"/>
          <p:nvPr/>
        </p:nvPicPr>
        <p:blipFill>
          <a:blip r:embed="rId4">
            <a:alphaModFix/>
          </a:blip>
          <a:stretch>
            <a:fillRect/>
          </a:stretch>
        </p:blipFill>
        <p:spPr>
          <a:xfrm>
            <a:off x="725425" y="949800"/>
            <a:ext cx="2816001" cy="2816001"/>
          </a:xfrm>
          <a:prstGeom prst="rect">
            <a:avLst/>
          </a:prstGeom>
          <a:noFill/>
          <a:ln cap="flat" cmpd="sng" w="38100">
            <a:solidFill>
              <a:schemeClr val="accent5"/>
            </a:solidFill>
            <a:prstDash val="dot"/>
            <a:round/>
            <a:headEnd len="sm" w="sm" type="none"/>
            <a:tailEnd len="sm" w="sm" type="none"/>
          </a:ln>
        </p:spPr>
      </p:pic>
      <p:sp>
        <p:nvSpPr>
          <p:cNvPr id="906" name="Google Shape;906;p124"/>
          <p:cNvSpPr txBox="1"/>
          <p:nvPr/>
        </p:nvSpPr>
        <p:spPr>
          <a:xfrm>
            <a:off x="3854400" y="2072800"/>
            <a:ext cx="5289600" cy="570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3700">
                <a:latin typeface="Lato"/>
                <a:ea typeface="Lato"/>
                <a:cs typeface="Lato"/>
                <a:sym typeface="Lato"/>
              </a:rPr>
              <a:t>¿Y ahora?</a:t>
            </a:r>
            <a:endParaRPr sz="3700">
              <a:latin typeface="Lato"/>
              <a:ea typeface="Lato"/>
              <a:cs typeface="Lato"/>
              <a:sym typeface="Lato"/>
            </a:endParaRPr>
          </a:p>
          <a:p>
            <a:pPr indent="0" lvl="0" marL="0" rtl="0" algn="l">
              <a:spcBef>
                <a:spcPts val="0"/>
              </a:spcBef>
              <a:spcAft>
                <a:spcPts val="0"/>
              </a:spcAft>
              <a:buNone/>
            </a:pPr>
            <a:r>
              <a:t/>
            </a:r>
            <a:endParaRPr sz="37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par>
                                <p:cTn fill="hold" nodeType="with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25"/>
          <p:cNvSpPr txBox="1"/>
          <p:nvPr/>
        </p:nvSpPr>
        <p:spPr>
          <a:xfrm>
            <a:off x="321475" y="701375"/>
            <a:ext cx="8592000" cy="1402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3000">
                <a:latin typeface="Lato"/>
                <a:ea typeface="Lato"/>
                <a:cs typeface="Lato"/>
                <a:sym typeface="Lato"/>
              </a:rPr>
              <a:t>Evita las tareas más pequeñas y menos importantes.</a:t>
            </a:r>
            <a:endParaRPr sz="3000">
              <a:latin typeface="Lato"/>
              <a:ea typeface="Lato"/>
              <a:cs typeface="Lato"/>
              <a:sym typeface="Lato"/>
            </a:endParaRPr>
          </a:p>
          <a:p>
            <a:pPr indent="0" lvl="0" marL="0" rtl="0" algn="just">
              <a:lnSpc>
                <a:spcPct val="150000"/>
              </a:lnSpc>
              <a:spcBef>
                <a:spcPts val="0"/>
              </a:spcBef>
              <a:spcAft>
                <a:spcPts val="0"/>
              </a:spcAft>
              <a:buNone/>
            </a:pPr>
            <a:r>
              <a:rPr lang="pt-BR" sz="3000">
                <a:latin typeface="Lato"/>
                <a:ea typeface="Lato"/>
                <a:cs typeface="Lato"/>
                <a:sym typeface="Lato"/>
              </a:rPr>
              <a:t>Primero, enfréntate a los desafíos más grandes.</a:t>
            </a:r>
            <a:endParaRPr sz="3000">
              <a:latin typeface="Lato"/>
              <a:ea typeface="Lato"/>
              <a:cs typeface="Lato"/>
              <a:sym typeface="Lato"/>
            </a:endParaRPr>
          </a:p>
          <a:p>
            <a:pPr indent="0" lvl="0" marL="0" rtl="0" algn="l">
              <a:lnSpc>
                <a:spcPct val="150000"/>
              </a:lnSpc>
              <a:spcBef>
                <a:spcPts val="0"/>
              </a:spcBef>
              <a:spcAft>
                <a:spcPts val="0"/>
              </a:spcAft>
              <a:buNone/>
            </a:pPr>
            <a:r>
              <a:t/>
            </a:r>
            <a:endParaRPr sz="3000">
              <a:latin typeface="Lato"/>
              <a:ea typeface="Lato"/>
              <a:cs typeface="Lato"/>
              <a:sym typeface="Lato"/>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pic>
        <p:nvPicPr>
          <p:cNvPr id="916" name="Google Shape;916;p126"/>
          <p:cNvPicPr preferRelativeResize="0"/>
          <p:nvPr/>
        </p:nvPicPr>
        <p:blipFill rotWithShape="1">
          <a:blip r:embed="rId3">
            <a:alphaModFix/>
          </a:blip>
          <a:srcRect b="0" l="33279" r="0" t="15433"/>
          <a:stretch/>
        </p:blipFill>
        <p:spPr>
          <a:xfrm>
            <a:off x="152400" y="152400"/>
            <a:ext cx="7201725" cy="4801150"/>
          </a:xfrm>
          <a:prstGeom prst="rect">
            <a:avLst/>
          </a:prstGeom>
          <a:noFill/>
          <a:ln>
            <a:noFill/>
          </a:ln>
        </p:spPr>
      </p:pic>
      <p:sp>
        <p:nvSpPr>
          <p:cNvPr id="917" name="Google Shape;917;p126"/>
          <p:cNvSpPr/>
          <p:nvPr/>
        </p:nvSpPr>
        <p:spPr>
          <a:xfrm>
            <a:off x="423750" y="1154375"/>
            <a:ext cx="2966400" cy="365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26"/>
          <p:cNvSpPr/>
          <p:nvPr/>
        </p:nvSpPr>
        <p:spPr>
          <a:xfrm>
            <a:off x="0" y="0"/>
            <a:ext cx="9293400" cy="530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9" name="Google Shape;919;p126"/>
          <p:cNvPicPr preferRelativeResize="0"/>
          <p:nvPr/>
        </p:nvPicPr>
        <p:blipFill rotWithShape="1">
          <a:blip r:embed="rId4">
            <a:alphaModFix/>
          </a:blip>
          <a:srcRect b="0" l="0" r="0" t="0"/>
          <a:stretch/>
        </p:blipFill>
        <p:spPr>
          <a:xfrm>
            <a:off x="574150" y="1144975"/>
            <a:ext cx="2816001" cy="2816001"/>
          </a:xfrm>
          <a:prstGeom prst="rect">
            <a:avLst/>
          </a:prstGeom>
          <a:noFill/>
          <a:ln cap="flat" cmpd="sng" w="38100">
            <a:solidFill>
              <a:schemeClr val="dk2"/>
            </a:solidFill>
            <a:prstDash val="dot"/>
            <a:round/>
            <a:headEnd len="sm" w="sm" type="none"/>
            <a:tailEnd len="sm" w="sm" type="none"/>
          </a:ln>
        </p:spPr>
      </p:pic>
      <p:sp>
        <p:nvSpPr>
          <p:cNvPr id="920" name="Google Shape;920;p126"/>
          <p:cNvSpPr txBox="1"/>
          <p:nvPr/>
        </p:nvSpPr>
        <p:spPr>
          <a:xfrm>
            <a:off x="3854400" y="2072800"/>
            <a:ext cx="5289600" cy="5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Lato"/>
                <a:ea typeface="Lato"/>
                <a:cs typeface="Lato"/>
                <a:sym typeface="Lato"/>
              </a:rPr>
              <a:t>¿Y el tiempo que pasamos en redes sociales?</a:t>
            </a:r>
            <a:endParaRPr sz="24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par>
                                <p:cTn fill="hold" nodeType="with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pic>
        <p:nvPicPr>
          <p:cNvPr id="925" name="Google Shape;925;p127"/>
          <p:cNvPicPr preferRelativeResize="0"/>
          <p:nvPr/>
        </p:nvPicPr>
        <p:blipFill>
          <a:blip r:embed="rId3">
            <a:alphaModFix/>
          </a:blip>
          <a:stretch>
            <a:fillRect/>
          </a:stretch>
        </p:blipFill>
        <p:spPr>
          <a:xfrm>
            <a:off x="473850" y="1627200"/>
            <a:ext cx="1743000" cy="1743000"/>
          </a:xfrm>
          <a:prstGeom prst="rect">
            <a:avLst/>
          </a:prstGeom>
          <a:noFill/>
          <a:ln>
            <a:noFill/>
          </a:ln>
        </p:spPr>
      </p:pic>
      <p:sp>
        <p:nvSpPr>
          <p:cNvPr id="926" name="Google Shape;926;p127"/>
          <p:cNvSpPr txBox="1"/>
          <p:nvPr/>
        </p:nvSpPr>
        <p:spPr>
          <a:xfrm>
            <a:off x="336075" y="146125"/>
            <a:ext cx="81099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FE5F55"/>
                </a:solidFill>
                <a:latin typeface="Lato"/>
                <a:ea typeface="Lato"/>
                <a:cs typeface="Lato"/>
                <a:sym typeface="Lato"/>
              </a:rPr>
              <a:t>Todos nós procrastinamos</a:t>
            </a:r>
            <a:endParaRPr b="1" sz="4800">
              <a:solidFill>
                <a:srgbClr val="FE5F55"/>
              </a:solidFill>
              <a:latin typeface="Lato"/>
              <a:ea typeface="Lato"/>
              <a:cs typeface="Lato"/>
              <a:sym typeface="Lato"/>
            </a:endParaRPr>
          </a:p>
        </p:txBody>
      </p:sp>
      <p:sp>
        <p:nvSpPr>
          <p:cNvPr id="927" name="Google Shape;927;p127"/>
          <p:cNvSpPr txBox="1"/>
          <p:nvPr/>
        </p:nvSpPr>
        <p:spPr>
          <a:xfrm>
            <a:off x="2630200" y="1826550"/>
            <a:ext cx="5917800" cy="1344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000">
                <a:latin typeface="Lato"/>
                <a:ea typeface="Lato"/>
                <a:cs typeface="Lato"/>
                <a:sym typeface="Lato"/>
              </a:rPr>
              <a:t>Um bom funcionário se diferencia dos demais, em grande parte, pela capacidade de escolher bem aquilo que irá procrastinar.</a:t>
            </a:r>
            <a:endParaRPr sz="2000">
              <a:latin typeface="Lato"/>
              <a:ea typeface="Lato"/>
              <a:cs typeface="Lato"/>
              <a:sym typeface="Lato"/>
            </a:endParaRPr>
          </a:p>
          <a:p>
            <a:pPr indent="0" lvl="0" marL="0" rtl="0" algn="ctr">
              <a:spcBef>
                <a:spcPts val="0"/>
              </a:spcBef>
              <a:spcAft>
                <a:spcPts val="0"/>
              </a:spcAft>
              <a:buNone/>
            </a:pPr>
            <a:r>
              <a:t/>
            </a:r>
            <a:endParaRPr sz="2000">
              <a:latin typeface="Lato"/>
              <a:ea typeface="Lato"/>
              <a:cs typeface="Lato"/>
              <a:sym typeface="Lato"/>
            </a:endParaRPr>
          </a:p>
        </p:txBody>
      </p:sp>
      <p:sp>
        <p:nvSpPr>
          <p:cNvPr id="928" name="Google Shape;928;p127"/>
          <p:cNvSpPr/>
          <p:nvPr/>
        </p:nvSpPr>
        <p:spPr>
          <a:xfrm>
            <a:off x="0" y="12825"/>
            <a:ext cx="9144000" cy="3655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27"/>
          <p:cNvSpPr txBox="1"/>
          <p:nvPr/>
        </p:nvSpPr>
        <p:spPr>
          <a:xfrm>
            <a:off x="448925" y="474575"/>
            <a:ext cx="8427300" cy="1872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pt-BR" sz="3000">
                <a:solidFill>
                  <a:srgbClr val="FE5F55"/>
                </a:solidFill>
                <a:latin typeface="Lato"/>
                <a:ea typeface="Lato"/>
                <a:cs typeface="Lato"/>
                <a:sym typeface="Lato"/>
              </a:rPr>
              <a:t>El tiempo en las redes sociales:</a:t>
            </a:r>
            <a:endParaRPr b="1" sz="3000">
              <a:solidFill>
                <a:srgbClr val="FE5F55"/>
              </a:solidFill>
              <a:latin typeface="Lato"/>
              <a:ea typeface="Lato"/>
              <a:cs typeface="Lato"/>
              <a:sym typeface="Lato"/>
            </a:endParaRPr>
          </a:p>
          <a:p>
            <a:pPr indent="-419100" lvl="0" marL="457200" rtl="0" algn="just">
              <a:lnSpc>
                <a:spcPct val="150000"/>
              </a:lnSpc>
              <a:spcBef>
                <a:spcPts val="0"/>
              </a:spcBef>
              <a:spcAft>
                <a:spcPts val="0"/>
              </a:spcAft>
              <a:buSzPts val="3000"/>
              <a:buFont typeface="Lato"/>
              <a:buChar char="-"/>
            </a:pPr>
            <a:r>
              <a:rPr lang="pt-BR" sz="3000">
                <a:latin typeface="Lato"/>
                <a:ea typeface="Lato"/>
                <a:cs typeface="Lato"/>
                <a:sym typeface="Lato"/>
              </a:rPr>
              <a:t>Lleva a procrastinar;</a:t>
            </a:r>
            <a:endParaRPr sz="3000">
              <a:latin typeface="Lato"/>
              <a:ea typeface="Lato"/>
              <a:cs typeface="Lato"/>
              <a:sym typeface="Lato"/>
            </a:endParaRPr>
          </a:p>
          <a:p>
            <a:pPr indent="-419100" lvl="0" marL="457200" rtl="0" algn="just">
              <a:lnSpc>
                <a:spcPct val="150000"/>
              </a:lnSpc>
              <a:spcBef>
                <a:spcPts val="0"/>
              </a:spcBef>
              <a:spcAft>
                <a:spcPts val="0"/>
              </a:spcAft>
              <a:buSzPts val="3000"/>
              <a:buFont typeface="Lato"/>
              <a:buChar char="-"/>
            </a:pPr>
            <a:r>
              <a:rPr lang="pt-BR" sz="3000">
                <a:latin typeface="Lato"/>
                <a:ea typeface="Lato"/>
                <a:cs typeface="Lato"/>
                <a:sym typeface="Lato"/>
              </a:rPr>
              <a:t>Hace que no deleguemos correctamente;</a:t>
            </a:r>
            <a:endParaRPr sz="3000">
              <a:latin typeface="Lato"/>
              <a:ea typeface="Lato"/>
              <a:cs typeface="Lato"/>
              <a:sym typeface="Lato"/>
            </a:endParaRPr>
          </a:p>
          <a:p>
            <a:pPr indent="-419100" lvl="0" marL="457200" rtl="0" algn="just">
              <a:lnSpc>
                <a:spcPct val="150000"/>
              </a:lnSpc>
              <a:spcBef>
                <a:spcPts val="0"/>
              </a:spcBef>
              <a:spcAft>
                <a:spcPts val="0"/>
              </a:spcAft>
              <a:buSzPts val="3000"/>
              <a:buFont typeface="Lato"/>
              <a:buChar char="-"/>
            </a:pPr>
            <a:r>
              <a:rPr lang="pt-BR" sz="3000">
                <a:latin typeface="Lato"/>
                <a:ea typeface="Lato"/>
                <a:cs typeface="Lato"/>
                <a:sym typeface="Lato"/>
              </a:rPr>
              <a:t>Por lo tanto, </a:t>
            </a:r>
            <a:r>
              <a:rPr lang="pt-BR" sz="3000">
                <a:latin typeface="Lato"/>
                <a:ea typeface="Lato"/>
                <a:cs typeface="Lato"/>
                <a:sym typeface="Lato"/>
              </a:rPr>
              <a:t>elimínalo de </a:t>
            </a:r>
            <a:r>
              <a:rPr lang="pt-BR" sz="3000">
                <a:latin typeface="Lato"/>
                <a:ea typeface="Lato"/>
                <a:cs typeface="Lato"/>
                <a:sym typeface="Lato"/>
              </a:rPr>
              <a:t>las</a:t>
            </a:r>
            <a:r>
              <a:rPr lang="pt-BR" sz="3000">
                <a:latin typeface="Lato"/>
                <a:ea typeface="Lato"/>
                <a:cs typeface="Lato"/>
                <a:sym typeface="Lato"/>
              </a:rPr>
              <a:t> tareas que contribuyen poco a su vida.</a:t>
            </a:r>
            <a:endParaRPr sz="3000">
              <a:latin typeface="Lato"/>
              <a:ea typeface="Lato"/>
              <a:cs typeface="Lato"/>
              <a:sym typeface="Lato"/>
            </a:endParaRPr>
          </a:p>
          <a:p>
            <a:pPr indent="0" lvl="0" marL="457200" rtl="0" algn="just">
              <a:lnSpc>
                <a:spcPct val="150000"/>
              </a:lnSpc>
              <a:spcBef>
                <a:spcPts val="0"/>
              </a:spcBef>
              <a:spcAft>
                <a:spcPts val="0"/>
              </a:spcAft>
              <a:buNone/>
            </a:pPr>
            <a:r>
              <a:t/>
            </a:r>
            <a:endParaRPr sz="3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par>
                                <p:cTn fill="hold" nodeType="with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1000"/>
                                        <p:tgtEl>
                                          <p:spTgt spid="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1000"/>
                                        <p:tgtEl>
                                          <p:spTgt spid="9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1000"/>
                                        <p:tgtEl>
                                          <p:spTgt spid="9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pic>
        <p:nvPicPr>
          <p:cNvPr id="934" name="Google Shape;934;p128"/>
          <p:cNvPicPr preferRelativeResize="0"/>
          <p:nvPr/>
        </p:nvPicPr>
        <p:blipFill>
          <a:blip r:embed="rId3">
            <a:alphaModFix/>
          </a:blip>
          <a:stretch>
            <a:fillRect/>
          </a:stretch>
        </p:blipFill>
        <p:spPr>
          <a:xfrm>
            <a:off x="2212874" y="677975"/>
            <a:ext cx="3442200" cy="3442200"/>
          </a:xfrm>
          <a:prstGeom prst="rect">
            <a:avLst/>
          </a:prstGeom>
          <a:noFill/>
          <a:ln>
            <a:noFill/>
          </a:ln>
        </p:spPr>
      </p:pic>
      <p:pic>
        <p:nvPicPr>
          <p:cNvPr id="935" name="Google Shape;935;p128"/>
          <p:cNvPicPr preferRelativeResize="0"/>
          <p:nvPr/>
        </p:nvPicPr>
        <p:blipFill rotWithShape="1">
          <a:blip r:embed="rId4">
            <a:alphaModFix/>
          </a:blip>
          <a:srcRect b="0" l="0" r="0" t="0"/>
          <a:stretch/>
        </p:blipFill>
        <p:spPr>
          <a:xfrm>
            <a:off x="162300" y="677975"/>
            <a:ext cx="2182074" cy="2182074"/>
          </a:xfrm>
          <a:prstGeom prst="rect">
            <a:avLst/>
          </a:prstGeom>
          <a:noFill/>
          <a:ln>
            <a:noFill/>
          </a:ln>
        </p:spPr>
      </p:pic>
      <p:pic>
        <p:nvPicPr>
          <p:cNvPr id="936" name="Google Shape;936;p128"/>
          <p:cNvPicPr preferRelativeResize="0"/>
          <p:nvPr/>
        </p:nvPicPr>
        <p:blipFill>
          <a:blip r:embed="rId5">
            <a:alphaModFix/>
          </a:blip>
          <a:stretch>
            <a:fillRect/>
          </a:stretch>
        </p:blipFill>
        <p:spPr>
          <a:xfrm rot="4856856">
            <a:off x="1678686" y="-484314"/>
            <a:ext cx="2536250" cy="2536275"/>
          </a:xfrm>
          <a:prstGeom prst="rect">
            <a:avLst/>
          </a:prstGeom>
          <a:noFill/>
          <a:ln>
            <a:noFill/>
          </a:ln>
        </p:spPr>
      </p:pic>
      <p:sp>
        <p:nvSpPr>
          <p:cNvPr id="937" name="Google Shape;937;p128"/>
          <p:cNvSpPr txBox="1"/>
          <p:nvPr/>
        </p:nvSpPr>
        <p:spPr>
          <a:xfrm>
            <a:off x="5752450" y="1603500"/>
            <a:ext cx="3146400" cy="1596600"/>
          </a:xfrm>
          <a:prstGeom prst="rect">
            <a:avLst/>
          </a:prstGeom>
          <a:noFill/>
          <a:ln cap="flat" cmpd="sng" w="3810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pt-BR" sz="2700">
                <a:solidFill>
                  <a:srgbClr val="FE5F55"/>
                </a:solidFill>
                <a:latin typeface="Lato"/>
                <a:ea typeface="Lato"/>
                <a:cs typeface="Lato"/>
                <a:sym typeface="Lato"/>
              </a:rPr>
              <a:t>Estipular plazos para acceder </a:t>
            </a:r>
            <a:r>
              <a:rPr b="1" lang="pt-BR" sz="2700">
                <a:solidFill>
                  <a:srgbClr val="FE5F55"/>
                </a:solidFill>
                <a:latin typeface="Lato"/>
                <a:ea typeface="Lato"/>
                <a:cs typeface="Lato"/>
                <a:sym typeface="Lato"/>
              </a:rPr>
              <a:t>a</a:t>
            </a:r>
            <a:r>
              <a:rPr b="1" lang="pt-BR" sz="2700">
                <a:solidFill>
                  <a:srgbClr val="FE5F55"/>
                </a:solidFill>
                <a:latin typeface="Lato"/>
                <a:ea typeface="Lato"/>
                <a:cs typeface="Lato"/>
                <a:sym typeface="Lato"/>
              </a:rPr>
              <a:t> las</a:t>
            </a:r>
            <a:endParaRPr b="1" sz="2700">
              <a:solidFill>
                <a:srgbClr val="FE5F55"/>
              </a:solidFill>
              <a:latin typeface="Lato"/>
              <a:ea typeface="Lato"/>
              <a:cs typeface="Lato"/>
              <a:sym typeface="Lato"/>
            </a:endParaRPr>
          </a:p>
          <a:p>
            <a:pPr indent="0" lvl="0" marL="0" rtl="0" algn="ctr">
              <a:lnSpc>
                <a:spcPct val="115000"/>
              </a:lnSpc>
              <a:spcBef>
                <a:spcPts val="0"/>
              </a:spcBef>
              <a:spcAft>
                <a:spcPts val="0"/>
              </a:spcAft>
              <a:buNone/>
            </a:pPr>
            <a:r>
              <a:rPr b="1" lang="pt-BR" sz="2700">
                <a:solidFill>
                  <a:srgbClr val="FE5F55"/>
                </a:solidFill>
                <a:latin typeface="Lato"/>
                <a:ea typeface="Lato"/>
                <a:cs typeface="Lato"/>
                <a:sym typeface="Lato"/>
              </a:rPr>
              <a:t>  redes sociales.</a:t>
            </a:r>
            <a:endParaRPr b="1" sz="2700">
              <a:solidFill>
                <a:srgbClr val="FE5F55"/>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1000"/>
                                        <p:tgtEl>
                                          <p:spTgt spid="9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29"/>
          <p:cNvSpPr txBox="1"/>
          <p:nvPr/>
        </p:nvSpPr>
        <p:spPr>
          <a:xfrm>
            <a:off x="102275" y="177400"/>
            <a:ext cx="8884200" cy="1388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pt-BR" sz="4800">
                <a:latin typeface="Lato"/>
                <a:ea typeface="Lato"/>
                <a:cs typeface="Lato"/>
                <a:sym typeface="Lato"/>
              </a:rPr>
              <a:t>Prioridades    </a:t>
            </a:r>
            <a:r>
              <a:rPr b="1" lang="pt-BR" sz="4800">
                <a:solidFill>
                  <a:srgbClr val="FF0000"/>
                </a:solidFill>
                <a:latin typeface="Lato"/>
                <a:ea typeface="Lato"/>
                <a:cs typeface="Lato"/>
                <a:sym typeface="Lato"/>
              </a:rPr>
              <a:t>x  </a:t>
            </a:r>
            <a:r>
              <a:rPr b="1" lang="pt-BR" sz="4800">
                <a:latin typeface="Lato"/>
                <a:ea typeface="Lato"/>
                <a:cs typeface="Lato"/>
                <a:sym typeface="Lato"/>
              </a:rPr>
              <a:t> Posterioridades</a:t>
            </a:r>
            <a:endParaRPr b="1" sz="4800">
              <a:latin typeface="Lato"/>
              <a:ea typeface="Lato"/>
              <a:cs typeface="Lato"/>
              <a:sym typeface="Lato"/>
            </a:endParaRPr>
          </a:p>
          <a:p>
            <a:pPr indent="0" lvl="0" marL="0" rtl="0" algn="l">
              <a:spcBef>
                <a:spcPts val="0"/>
              </a:spcBef>
              <a:spcAft>
                <a:spcPts val="0"/>
              </a:spcAft>
              <a:buNone/>
            </a:pPr>
            <a:r>
              <a:t/>
            </a:r>
            <a:endParaRPr sz="4800">
              <a:latin typeface="Lato"/>
              <a:ea typeface="Lato"/>
              <a:cs typeface="Lato"/>
              <a:sym typeface="Lato"/>
            </a:endParaRPr>
          </a:p>
        </p:txBody>
      </p:sp>
      <p:sp>
        <p:nvSpPr>
          <p:cNvPr id="943" name="Google Shape;943;p129"/>
          <p:cNvSpPr txBox="1"/>
          <p:nvPr/>
        </p:nvSpPr>
        <p:spPr>
          <a:xfrm>
            <a:off x="321475" y="2193900"/>
            <a:ext cx="3463200" cy="1212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400">
                <a:latin typeface="Lato"/>
                <a:ea typeface="Lato"/>
                <a:cs typeface="Lato"/>
                <a:sym typeface="Lato"/>
              </a:rPr>
              <a:t>Es la tarea a la que prestamos más atención y a la que hacemos primero.</a:t>
            </a:r>
            <a:endParaRPr sz="2400">
              <a:latin typeface="Lato"/>
              <a:ea typeface="Lato"/>
              <a:cs typeface="Lato"/>
              <a:sym typeface="Lato"/>
            </a:endParaRPr>
          </a:p>
        </p:txBody>
      </p:sp>
      <p:sp>
        <p:nvSpPr>
          <p:cNvPr id="944" name="Google Shape;944;p129"/>
          <p:cNvSpPr txBox="1"/>
          <p:nvPr/>
        </p:nvSpPr>
        <p:spPr>
          <a:xfrm>
            <a:off x="4857550" y="2088475"/>
            <a:ext cx="3463200" cy="1212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400">
                <a:latin typeface="Lato"/>
                <a:ea typeface="Lato"/>
                <a:cs typeface="Lato"/>
                <a:sym typeface="Lato"/>
              </a:rPr>
              <a:t>Algo que dedicamos menos o dejamos para después.</a:t>
            </a:r>
            <a:endParaRPr sz="2400">
              <a:latin typeface="Lato"/>
              <a:ea typeface="Lato"/>
              <a:cs typeface="Lato"/>
              <a:sym typeface="Lato"/>
            </a:endParaRPr>
          </a:p>
        </p:txBody>
      </p:sp>
      <p:cxnSp>
        <p:nvCxnSpPr>
          <p:cNvPr id="945" name="Google Shape;945;p129"/>
          <p:cNvCxnSpPr/>
          <p:nvPr/>
        </p:nvCxnSpPr>
        <p:spPr>
          <a:xfrm flipH="1">
            <a:off x="1739000" y="1008250"/>
            <a:ext cx="29100" cy="1037400"/>
          </a:xfrm>
          <a:prstGeom prst="straightConnector1">
            <a:avLst/>
          </a:prstGeom>
          <a:noFill/>
          <a:ln cap="flat" cmpd="sng" w="38100">
            <a:solidFill>
              <a:srgbClr val="FF0000"/>
            </a:solidFill>
            <a:prstDash val="solid"/>
            <a:round/>
            <a:headEnd len="med" w="med" type="none"/>
            <a:tailEnd len="med" w="med" type="triangle"/>
          </a:ln>
        </p:spPr>
      </p:cxnSp>
      <p:cxnSp>
        <p:nvCxnSpPr>
          <p:cNvPr id="946" name="Google Shape;946;p129"/>
          <p:cNvCxnSpPr/>
          <p:nvPr/>
        </p:nvCxnSpPr>
        <p:spPr>
          <a:xfrm flipH="1">
            <a:off x="6494250" y="1008250"/>
            <a:ext cx="29100" cy="10374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par>
                                <p:cTn fill="hold" nodeType="with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1000"/>
                                        <p:tgtEl>
                                          <p:spTgt spid="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par>
                                <p:cTn fill="hold" nodeType="with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1000"/>
                                        <p:tgtEl>
                                          <p:spTgt spid="9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30"/>
          <p:cNvSpPr txBox="1"/>
          <p:nvPr/>
        </p:nvSpPr>
        <p:spPr>
          <a:xfrm>
            <a:off x="224825" y="219200"/>
            <a:ext cx="8548200" cy="1695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sz="4000">
                <a:latin typeface="Lato"/>
                <a:ea typeface="Lato"/>
                <a:cs typeface="Lato"/>
                <a:sym typeface="Lato"/>
              </a:rPr>
              <a:t>Regla:</a:t>
            </a:r>
            <a:r>
              <a:rPr lang="pt-BR" sz="4000">
                <a:latin typeface="Lato"/>
                <a:ea typeface="Lato"/>
                <a:cs typeface="Lato"/>
                <a:sym typeface="Lato"/>
              </a:rPr>
              <a:t> </a:t>
            </a:r>
            <a:r>
              <a:rPr lang="pt-BR" sz="3000">
                <a:latin typeface="Lato"/>
                <a:ea typeface="Lato"/>
                <a:cs typeface="Lato"/>
                <a:sym typeface="Lato"/>
              </a:rPr>
              <a:t>Deshazte de actividades sin importancia que controlen tu tiempo y tu vida.</a:t>
            </a:r>
            <a:endParaRPr sz="3000">
              <a:latin typeface="Lato"/>
              <a:ea typeface="Lato"/>
              <a:cs typeface="Lato"/>
              <a:sym typeface="Lato"/>
            </a:endParaRPr>
          </a:p>
        </p:txBody>
      </p:sp>
      <p:sp>
        <p:nvSpPr>
          <p:cNvPr id="952" name="Google Shape;952;p130"/>
          <p:cNvSpPr txBox="1"/>
          <p:nvPr/>
        </p:nvSpPr>
        <p:spPr>
          <a:xfrm>
            <a:off x="0" y="2155350"/>
            <a:ext cx="9144000" cy="832800"/>
          </a:xfrm>
          <a:prstGeom prst="rect">
            <a:avLst/>
          </a:prstGeom>
          <a:solidFill>
            <a:srgbClr val="43434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4500">
                <a:solidFill>
                  <a:srgbClr val="FFFFFF"/>
                </a:solidFill>
                <a:latin typeface="Lato"/>
                <a:ea typeface="Lato"/>
                <a:cs typeface="Lato"/>
                <a:sym typeface="Lato"/>
              </a:rPr>
              <a:t>La palabra</a:t>
            </a:r>
            <a:r>
              <a:rPr b="1" lang="pt-BR" sz="4500">
                <a:solidFill>
                  <a:srgbClr val="FFFFFF"/>
                </a:solidFill>
                <a:latin typeface="Lato"/>
                <a:ea typeface="Lato"/>
                <a:cs typeface="Lato"/>
                <a:sym typeface="Lato"/>
              </a:rPr>
              <a:t> NO </a:t>
            </a:r>
            <a:r>
              <a:rPr lang="pt-BR" sz="4500">
                <a:solidFill>
                  <a:srgbClr val="FFFFFF"/>
                </a:solidFill>
                <a:latin typeface="Lato"/>
                <a:ea typeface="Lato"/>
                <a:cs typeface="Lato"/>
                <a:sym typeface="Lato"/>
              </a:rPr>
              <a:t>te ayudará con eso</a:t>
            </a:r>
            <a:endParaRPr sz="4500">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000"/>
                                        <p:tgtEl>
                                          <p:spTgt spid="9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956" name="Shape 956"/>
        <p:cNvGrpSpPr/>
        <p:nvPr/>
      </p:nvGrpSpPr>
      <p:grpSpPr>
        <a:xfrm>
          <a:off x="0" y="0"/>
          <a:ext cx="0" cy="0"/>
          <a:chOff x="0" y="0"/>
          <a:chExt cx="0" cy="0"/>
        </a:xfrm>
      </p:grpSpPr>
      <p:sp>
        <p:nvSpPr>
          <p:cNvPr id="957" name="Google Shape;957;p131"/>
          <p:cNvSpPr txBox="1"/>
          <p:nvPr/>
        </p:nvSpPr>
        <p:spPr>
          <a:xfrm>
            <a:off x="306850" y="642925"/>
            <a:ext cx="8460600" cy="1636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600">
                <a:latin typeface="Lato"/>
                <a:ea typeface="Lato"/>
                <a:cs typeface="Lato"/>
                <a:sym typeface="Lato"/>
              </a:rPr>
              <a:t>“¡Ah! Pero es tan difícil decir que no. No quiero que la gente piense que no me preocupo por ellos, no quiero mostrar indiferencia ".</a:t>
            </a:r>
            <a:endParaRPr sz="26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nvSpPr>
        <p:spPr>
          <a:xfrm>
            <a:off x="269350" y="500250"/>
            <a:ext cx="8529600" cy="1847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1800">
                <a:latin typeface="Open Sans"/>
                <a:ea typeface="Open Sans"/>
                <a:cs typeface="Open Sans"/>
                <a:sym typeface="Open Sans"/>
              </a:rPr>
              <a:t>“Algunas personas lo hacen mejor que otras porque trabajan de manera diferente: hacen las cosas correctas de la manera correcta.</a:t>
            </a:r>
            <a:endParaRPr sz="1800">
              <a:latin typeface="Open Sans"/>
              <a:ea typeface="Open Sans"/>
              <a:cs typeface="Open Sans"/>
              <a:sym typeface="Open Sans"/>
            </a:endParaRPr>
          </a:p>
          <a:p>
            <a:pPr indent="0" lvl="0" marL="0" rtl="0" algn="ctr">
              <a:lnSpc>
                <a:spcPct val="150000"/>
              </a:lnSpc>
              <a:spcBef>
                <a:spcPts val="0"/>
              </a:spcBef>
              <a:spcAft>
                <a:spcPts val="0"/>
              </a:spcAft>
              <a:buNone/>
            </a:pPr>
            <a:r>
              <a:rPr lang="pt-BR" sz="1800">
                <a:latin typeface="Open Sans"/>
                <a:ea typeface="Open Sans"/>
                <a:cs typeface="Open Sans"/>
                <a:sym typeface="Open Sans"/>
              </a:rPr>
              <a:t>Las personas felices, exitosas y prósperas, en particular, usan el tiempo de manera mucho más efectiva q</a:t>
            </a:r>
            <a:r>
              <a:rPr lang="pt-BR" sz="1800">
                <a:latin typeface="Open Sans"/>
                <a:ea typeface="Open Sans"/>
                <a:cs typeface="Open Sans"/>
                <a:sym typeface="Open Sans"/>
              </a:rPr>
              <a:t>ue otras ".</a:t>
            </a:r>
            <a:endParaRPr sz="1800">
              <a:latin typeface="Open Sans"/>
              <a:ea typeface="Open Sans"/>
              <a:cs typeface="Open Sans"/>
              <a:sym typeface="Open Sans"/>
            </a:endParaRPr>
          </a:p>
          <a:p>
            <a:pPr indent="0" lvl="0" marL="0" rtl="0" algn="ctr">
              <a:lnSpc>
                <a:spcPct val="150000"/>
              </a:lnSpc>
              <a:spcBef>
                <a:spcPts val="0"/>
              </a:spcBef>
              <a:spcAft>
                <a:spcPts val="0"/>
              </a:spcAft>
              <a:buNone/>
            </a:pPr>
            <a:r>
              <a:rPr lang="pt-BR" sz="1800">
                <a:latin typeface="Open Sans"/>
                <a:ea typeface="Open Sans"/>
                <a:cs typeface="Open Sans"/>
                <a:sym typeface="Open Sans"/>
              </a:rPr>
              <a:t>          </a:t>
            </a:r>
            <a:r>
              <a:rPr lang="pt-BR" sz="1800">
                <a:latin typeface="Open Sans"/>
                <a:ea typeface="Open Sans"/>
                <a:cs typeface="Open Sans"/>
                <a:sym typeface="Open Sans"/>
              </a:rPr>
              <a:t>Brian Tracy</a:t>
            </a:r>
            <a:endParaRPr sz="1800">
              <a:latin typeface="Open Sans"/>
              <a:ea typeface="Open Sans"/>
              <a:cs typeface="Open Sans"/>
              <a:sym typeface="Open Sans"/>
            </a:endParaRPr>
          </a:p>
          <a:p>
            <a:pPr indent="0" lvl="0" marL="0" rtl="0" algn="ctr">
              <a:lnSpc>
                <a:spcPct val="150000"/>
              </a:lnSpc>
              <a:spcBef>
                <a:spcPts val="0"/>
              </a:spcBef>
              <a:spcAft>
                <a:spcPts val="0"/>
              </a:spcAft>
              <a:buNone/>
            </a:pPr>
            <a:r>
              <a:t/>
            </a:r>
            <a:endParaRPr sz="1800">
              <a:latin typeface="Lato Light"/>
              <a:ea typeface="Lato Light"/>
              <a:cs typeface="Lato Light"/>
              <a:sym typeface="Lato Light"/>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pic>
        <p:nvPicPr>
          <p:cNvPr id="962" name="Google Shape;962;p132"/>
          <p:cNvPicPr preferRelativeResize="0"/>
          <p:nvPr/>
        </p:nvPicPr>
        <p:blipFill>
          <a:blip r:embed="rId3">
            <a:alphaModFix/>
          </a:blip>
          <a:stretch>
            <a:fillRect/>
          </a:stretch>
        </p:blipFill>
        <p:spPr>
          <a:xfrm flipH="1">
            <a:off x="-12" y="1876650"/>
            <a:ext cx="4897900" cy="3266850"/>
          </a:xfrm>
          <a:prstGeom prst="rect">
            <a:avLst/>
          </a:prstGeom>
          <a:noFill/>
          <a:ln>
            <a:noFill/>
          </a:ln>
        </p:spPr>
      </p:pic>
      <p:sp>
        <p:nvSpPr>
          <p:cNvPr id="963" name="Google Shape;963;p132"/>
          <p:cNvSpPr txBox="1"/>
          <p:nvPr/>
        </p:nvSpPr>
        <p:spPr>
          <a:xfrm>
            <a:off x="3270325" y="992450"/>
            <a:ext cx="5588700" cy="1724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600">
                <a:latin typeface="Lato"/>
                <a:ea typeface="Lato"/>
                <a:cs typeface="Lato"/>
                <a:sym typeface="Lato"/>
              </a:rPr>
              <a:t>"Es simple. Digo no a todo lo que no es absolutamente esencial en este momento ”. </a:t>
            </a:r>
            <a:endParaRPr sz="2600">
              <a:latin typeface="Lato"/>
              <a:ea typeface="Lato"/>
              <a:cs typeface="Lato"/>
              <a:sym typeface="Lato"/>
            </a:endParaRPr>
          </a:p>
          <a:p>
            <a:pPr indent="0" lvl="0" marL="0" rtl="0" algn="ctr">
              <a:lnSpc>
                <a:spcPct val="150000"/>
              </a:lnSpc>
              <a:spcBef>
                <a:spcPts val="0"/>
              </a:spcBef>
              <a:spcAft>
                <a:spcPts val="0"/>
              </a:spcAft>
              <a:buNone/>
            </a:pPr>
            <a:r>
              <a:rPr lang="pt-BR" sz="2600">
                <a:latin typeface="Lato"/>
                <a:ea typeface="Lato"/>
                <a:cs typeface="Lato"/>
                <a:sym typeface="Lato"/>
              </a:rPr>
              <a:t> </a:t>
            </a:r>
            <a:r>
              <a:rPr lang="pt-BR" sz="2000">
                <a:latin typeface="Lato"/>
                <a:ea typeface="Lato"/>
                <a:cs typeface="Lato"/>
                <a:sym typeface="Lato"/>
              </a:rPr>
              <a:t>Warren Buffett</a:t>
            </a:r>
            <a:endParaRPr sz="2000">
              <a:latin typeface="Lato"/>
              <a:ea typeface="Lato"/>
              <a:cs typeface="Lato"/>
              <a:sym typeface="Lato"/>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33"/>
          <p:cNvSpPr txBox="1"/>
          <p:nvPr/>
        </p:nvSpPr>
        <p:spPr>
          <a:xfrm>
            <a:off x="116900" y="248400"/>
            <a:ext cx="8770200" cy="90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pt-BR" sz="2600">
                <a:latin typeface="Lato"/>
                <a:ea typeface="Lato"/>
                <a:cs typeface="Lato"/>
                <a:sym typeface="Lato"/>
              </a:rPr>
              <a:t>Ana necesita ser </a:t>
            </a:r>
            <a:r>
              <a:rPr b="1" lang="pt-BR" sz="2600">
                <a:latin typeface="Lato"/>
                <a:ea typeface="Lato"/>
                <a:cs typeface="Lato"/>
                <a:sym typeface="Lato"/>
              </a:rPr>
              <a:t>amable</a:t>
            </a:r>
            <a:r>
              <a:rPr lang="pt-BR" sz="2600">
                <a:latin typeface="Lato"/>
                <a:ea typeface="Lato"/>
                <a:cs typeface="Lato"/>
                <a:sym typeface="Lato"/>
              </a:rPr>
              <a:t>, pero </a:t>
            </a:r>
            <a:r>
              <a:rPr b="1" lang="pt-BR" sz="2600">
                <a:latin typeface="Lato"/>
                <a:ea typeface="Lato"/>
                <a:cs typeface="Lato"/>
                <a:sym typeface="Lato"/>
              </a:rPr>
              <a:t>firme</a:t>
            </a:r>
            <a:r>
              <a:rPr lang="pt-BR" sz="2600">
                <a:latin typeface="Lato"/>
                <a:ea typeface="Lato"/>
                <a:cs typeface="Lato"/>
                <a:sym typeface="Lato"/>
              </a:rPr>
              <a:t> para no aceptar hacer nada en contra de su voluntad.</a:t>
            </a:r>
            <a:endParaRPr sz="2600">
              <a:latin typeface="Lato"/>
              <a:ea typeface="Lato"/>
              <a:cs typeface="Lato"/>
              <a:sym typeface="Lato"/>
            </a:endParaRPr>
          </a:p>
        </p:txBody>
      </p:sp>
      <p:sp>
        <p:nvSpPr>
          <p:cNvPr id="969" name="Google Shape;969;p133"/>
          <p:cNvSpPr txBox="1"/>
          <p:nvPr/>
        </p:nvSpPr>
        <p:spPr>
          <a:xfrm>
            <a:off x="254861" y="1658475"/>
            <a:ext cx="8770200" cy="906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600">
                <a:latin typeface="Lato"/>
                <a:ea typeface="Lato"/>
                <a:cs typeface="Lato"/>
                <a:sym typeface="Lato"/>
              </a:rPr>
              <a:t>Para hacer algo nuevo, t</a:t>
            </a:r>
            <a:r>
              <a:rPr lang="pt-BR" sz="2600">
                <a:latin typeface="Lato"/>
                <a:ea typeface="Lato"/>
                <a:cs typeface="Lato"/>
                <a:sym typeface="Lato"/>
              </a:rPr>
              <a:t>ermina o deja de hacer algo anterior</a:t>
            </a:r>
            <a:r>
              <a:rPr lang="pt-BR" sz="2600">
                <a:latin typeface="Lato"/>
                <a:ea typeface="Lato"/>
                <a:cs typeface="Lato"/>
                <a:sym typeface="Lato"/>
              </a:rPr>
              <a:t>.</a:t>
            </a:r>
            <a:endParaRPr sz="2600">
              <a:latin typeface="Lato"/>
              <a:ea typeface="Lato"/>
              <a:cs typeface="Lato"/>
              <a:sym typeface="Lato"/>
            </a:endParaRPr>
          </a:p>
        </p:txBody>
      </p:sp>
      <p:sp>
        <p:nvSpPr>
          <p:cNvPr id="970" name="Google Shape;970;p133"/>
          <p:cNvSpPr txBox="1"/>
          <p:nvPr/>
        </p:nvSpPr>
        <p:spPr>
          <a:xfrm>
            <a:off x="254858" y="2717850"/>
            <a:ext cx="8634300" cy="116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1000"/>
                                        <p:tgtEl>
                                          <p:spTgt spid="9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1000"/>
                                        <p:tgtEl>
                                          <p:spTgt spid="9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34"/>
          <p:cNvSpPr txBox="1"/>
          <p:nvPr/>
        </p:nvSpPr>
        <p:spPr>
          <a:xfrm>
            <a:off x="-50" y="394525"/>
            <a:ext cx="9144000" cy="2089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pt-BR" sz="3000">
                <a:solidFill>
                  <a:srgbClr val="FFFFFF"/>
                </a:solidFill>
                <a:latin typeface="Lato"/>
                <a:ea typeface="Lato"/>
                <a:cs typeface="Lato"/>
                <a:sym typeface="Lato"/>
              </a:rPr>
              <a:t>La procrastinación creativa es el acto de decidir cuidadosamente, pero definitivamente, lo que vas a hacer ahora.</a:t>
            </a:r>
            <a:endParaRPr b="1" sz="3000">
              <a:solidFill>
                <a:srgbClr val="FFFFFF"/>
              </a:solidFill>
              <a:latin typeface="Lato"/>
              <a:ea typeface="Lato"/>
              <a:cs typeface="Lato"/>
              <a:sym typeface="Lato"/>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979" name="Shape 979"/>
        <p:cNvGrpSpPr/>
        <p:nvPr/>
      </p:nvGrpSpPr>
      <p:grpSpPr>
        <a:xfrm>
          <a:off x="0" y="0"/>
          <a:ext cx="0" cy="0"/>
          <a:chOff x="0" y="0"/>
          <a:chExt cx="0" cy="0"/>
        </a:xfrm>
      </p:grpSpPr>
      <p:sp>
        <p:nvSpPr>
          <p:cNvPr id="980" name="Google Shape;980;p135"/>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Aula 5</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3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Lato"/>
                <a:ea typeface="Lato"/>
                <a:cs typeface="Lato"/>
                <a:sym typeface="Lato"/>
              </a:rPr>
              <a:t>Aula 5.1: </a:t>
            </a:r>
            <a:r>
              <a:rPr lang="pt-BR">
                <a:latin typeface="Lato"/>
                <a:ea typeface="Lato"/>
                <a:cs typeface="Lato"/>
                <a:sym typeface="Lato"/>
              </a:rPr>
              <a:t>Conciencia</a:t>
            </a:r>
            <a:endParaRPr>
              <a:latin typeface="Lato"/>
              <a:ea typeface="Lato"/>
              <a:cs typeface="Lato"/>
              <a:sym typeface="Lato"/>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pic>
        <p:nvPicPr>
          <p:cNvPr id="990" name="Google Shape;990;p137"/>
          <p:cNvPicPr preferRelativeResize="0"/>
          <p:nvPr/>
        </p:nvPicPr>
        <p:blipFill>
          <a:blip r:embed="rId3">
            <a:alphaModFix/>
          </a:blip>
          <a:stretch>
            <a:fillRect/>
          </a:stretch>
        </p:blipFill>
        <p:spPr>
          <a:xfrm>
            <a:off x="2986651" y="920574"/>
            <a:ext cx="1560276" cy="1560276"/>
          </a:xfrm>
          <a:prstGeom prst="rect">
            <a:avLst/>
          </a:prstGeom>
          <a:noFill/>
          <a:ln>
            <a:noFill/>
          </a:ln>
        </p:spPr>
      </p:pic>
      <p:pic>
        <p:nvPicPr>
          <p:cNvPr id="991" name="Google Shape;991;p137"/>
          <p:cNvPicPr preferRelativeResize="0"/>
          <p:nvPr/>
        </p:nvPicPr>
        <p:blipFill rotWithShape="1">
          <a:blip r:embed="rId4">
            <a:alphaModFix/>
          </a:blip>
          <a:srcRect b="10562" l="13517" r="0" t="0"/>
          <a:stretch/>
        </p:blipFill>
        <p:spPr>
          <a:xfrm>
            <a:off x="0" y="1855775"/>
            <a:ext cx="3179175" cy="3287724"/>
          </a:xfrm>
          <a:prstGeom prst="rect">
            <a:avLst/>
          </a:prstGeom>
          <a:noFill/>
          <a:ln>
            <a:noFill/>
          </a:ln>
        </p:spPr>
      </p:pic>
      <p:pic>
        <p:nvPicPr>
          <p:cNvPr id="992" name="Google Shape;992;p137"/>
          <p:cNvPicPr preferRelativeResize="0"/>
          <p:nvPr/>
        </p:nvPicPr>
        <p:blipFill>
          <a:blip r:embed="rId5">
            <a:alphaModFix/>
          </a:blip>
          <a:stretch>
            <a:fillRect/>
          </a:stretch>
        </p:blipFill>
        <p:spPr>
          <a:xfrm>
            <a:off x="2294075" y="520275"/>
            <a:ext cx="2799276" cy="279927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pic>
        <p:nvPicPr>
          <p:cNvPr id="997" name="Google Shape;997;p138"/>
          <p:cNvPicPr preferRelativeResize="0"/>
          <p:nvPr/>
        </p:nvPicPr>
        <p:blipFill>
          <a:blip r:embed="rId3">
            <a:alphaModFix/>
          </a:blip>
          <a:stretch>
            <a:fillRect/>
          </a:stretch>
        </p:blipFill>
        <p:spPr>
          <a:xfrm>
            <a:off x="342350" y="799478"/>
            <a:ext cx="2214774" cy="2214774"/>
          </a:xfrm>
          <a:prstGeom prst="rect">
            <a:avLst/>
          </a:prstGeom>
          <a:noFill/>
          <a:ln>
            <a:noFill/>
          </a:ln>
        </p:spPr>
      </p:pic>
      <p:pic>
        <p:nvPicPr>
          <p:cNvPr id="998" name="Google Shape;998;p138"/>
          <p:cNvPicPr preferRelativeResize="0"/>
          <p:nvPr/>
        </p:nvPicPr>
        <p:blipFill rotWithShape="1">
          <a:blip r:embed="rId4">
            <a:alphaModFix/>
          </a:blip>
          <a:srcRect b="0" l="0" r="0" t="0"/>
          <a:stretch/>
        </p:blipFill>
        <p:spPr>
          <a:xfrm>
            <a:off x="3220949" y="799463"/>
            <a:ext cx="2360901" cy="2360901"/>
          </a:xfrm>
          <a:prstGeom prst="rect">
            <a:avLst/>
          </a:prstGeom>
          <a:noFill/>
          <a:ln>
            <a:noFill/>
          </a:ln>
        </p:spPr>
      </p:pic>
      <p:pic>
        <p:nvPicPr>
          <p:cNvPr id="999" name="Google Shape;999;p138"/>
          <p:cNvPicPr preferRelativeResize="0"/>
          <p:nvPr/>
        </p:nvPicPr>
        <p:blipFill>
          <a:blip r:embed="rId5">
            <a:alphaModFix/>
          </a:blip>
          <a:stretch>
            <a:fillRect/>
          </a:stretch>
        </p:blipFill>
        <p:spPr>
          <a:xfrm>
            <a:off x="6245675" y="653313"/>
            <a:ext cx="2360901" cy="2360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1000"/>
                                        <p:tgtEl>
                                          <p:spTgt spid="9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9"/>
                                        </p:tgtEl>
                                        <p:attrNameLst>
                                          <p:attrName>style.visibility</p:attrName>
                                        </p:attrNameLst>
                                      </p:cBhvr>
                                      <p:to>
                                        <p:strVal val="visible"/>
                                      </p:to>
                                    </p:set>
                                    <p:animEffect filter="fade" transition="in">
                                      <p:cBhvr>
                                        <p:cTn dur="1000"/>
                                        <p:tgtEl>
                                          <p:spTgt spid="9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pic>
        <p:nvPicPr>
          <p:cNvPr id="1004" name="Google Shape;1004;p139"/>
          <p:cNvPicPr preferRelativeResize="0"/>
          <p:nvPr/>
        </p:nvPicPr>
        <p:blipFill>
          <a:blip r:embed="rId3">
            <a:alphaModFix/>
          </a:blip>
          <a:stretch>
            <a:fillRect/>
          </a:stretch>
        </p:blipFill>
        <p:spPr>
          <a:xfrm>
            <a:off x="342350" y="799478"/>
            <a:ext cx="2214774" cy="2214774"/>
          </a:xfrm>
          <a:prstGeom prst="rect">
            <a:avLst/>
          </a:prstGeom>
          <a:noFill/>
          <a:ln>
            <a:noFill/>
          </a:ln>
        </p:spPr>
      </p:pic>
      <p:pic>
        <p:nvPicPr>
          <p:cNvPr id="1005" name="Google Shape;1005;p139"/>
          <p:cNvPicPr preferRelativeResize="0"/>
          <p:nvPr/>
        </p:nvPicPr>
        <p:blipFill rotWithShape="1">
          <a:blip r:embed="rId4">
            <a:alphaModFix/>
          </a:blip>
          <a:srcRect b="0" l="0" r="0" t="0"/>
          <a:stretch/>
        </p:blipFill>
        <p:spPr>
          <a:xfrm>
            <a:off x="3220949" y="799463"/>
            <a:ext cx="2360901" cy="2360901"/>
          </a:xfrm>
          <a:prstGeom prst="rect">
            <a:avLst/>
          </a:prstGeom>
          <a:noFill/>
          <a:ln>
            <a:noFill/>
          </a:ln>
        </p:spPr>
      </p:pic>
      <p:pic>
        <p:nvPicPr>
          <p:cNvPr id="1006" name="Google Shape;1006;p139"/>
          <p:cNvPicPr preferRelativeResize="0"/>
          <p:nvPr/>
        </p:nvPicPr>
        <p:blipFill>
          <a:blip r:embed="rId5">
            <a:alphaModFix/>
          </a:blip>
          <a:stretch>
            <a:fillRect/>
          </a:stretch>
        </p:blipFill>
        <p:spPr>
          <a:xfrm>
            <a:off x="6245675" y="653313"/>
            <a:ext cx="2360901" cy="2360925"/>
          </a:xfrm>
          <a:prstGeom prst="rect">
            <a:avLst/>
          </a:prstGeom>
          <a:noFill/>
          <a:ln>
            <a:noFill/>
          </a:ln>
        </p:spPr>
      </p:pic>
      <p:sp>
        <p:nvSpPr>
          <p:cNvPr id="1007" name="Google Shape;1007;p139"/>
          <p:cNvSpPr/>
          <p:nvPr/>
        </p:nvSpPr>
        <p:spPr>
          <a:xfrm>
            <a:off x="-75" y="438375"/>
            <a:ext cx="9144000" cy="2721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39"/>
          <p:cNvSpPr txBox="1"/>
          <p:nvPr/>
        </p:nvSpPr>
        <p:spPr>
          <a:xfrm>
            <a:off x="920475" y="1002525"/>
            <a:ext cx="7302900" cy="48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0000">
                <a:solidFill>
                  <a:srgbClr val="FFFFFF"/>
                </a:solidFill>
                <a:latin typeface="Lato"/>
                <a:ea typeface="Lato"/>
                <a:cs typeface="Lato"/>
                <a:sym typeface="Lato"/>
              </a:rPr>
              <a:t>¿Y ahora?</a:t>
            </a:r>
            <a:endParaRPr sz="10000">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1000"/>
                                        <p:tgtEl>
                                          <p:spTgt spid="10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000"/>
                                        <p:tgtEl>
                                          <p:spTgt spid="10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1000"/>
                                        <p:tgtEl>
                                          <p:spTgt spid="10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1000"/>
                                        <p:tgtEl>
                                          <p:spTgt spid="10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pic>
        <p:nvPicPr>
          <p:cNvPr id="1013" name="Google Shape;1013;p140"/>
          <p:cNvPicPr preferRelativeResize="0"/>
          <p:nvPr/>
        </p:nvPicPr>
        <p:blipFill rotWithShape="1">
          <a:blip r:embed="rId3">
            <a:alphaModFix/>
          </a:blip>
          <a:srcRect b="22821" l="16176" r="17690" t="21610"/>
          <a:stretch/>
        </p:blipFill>
        <p:spPr>
          <a:xfrm>
            <a:off x="235200" y="759825"/>
            <a:ext cx="3374001" cy="2834775"/>
          </a:xfrm>
          <a:prstGeom prst="rect">
            <a:avLst/>
          </a:prstGeom>
          <a:noFill/>
          <a:ln>
            <a:noFill/>
          </a:ln>
        </p:spPr>
      </p:pic>
      <p:sp>
        <p:nvSpPr>
          <p:cNvPr id="1014" name="Google Shape;1014;p140"/>
          <p:cNvSpPr txBox="1"/>
          <p:nvPr/>
        </p:nvSpPr>
        <p:spPr>
          <a:xfrm>
            <a:off x="3482875" y="1070100"/>
            <a:ext cx="5534700" cy="106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pt-BR" sz="3000">
                <a:latin typeface="Lato"/>
                <a:ea typeface="Lato"/>
                <a:cs typeface="Lato"/>
                <a:sym typeface="Lato"/>
              </a:rPr>
              <a:t>Cuando es necesario hacer muchas cosas al mismo tiempo, aumentan las posibilidades de cometer errores.</a:t>
            </a:r>
            <a:endParaRPr sz="3000">
              <a:latin typeface="Lato"/>
              <a:ea typeface="Lato"/>
              <a:cs typeface="Lato"/>
              <a:sym typeface="Lato"/>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41"/>
          <p:cNvSpPr txBox="1"/>
          <p:nvPr/>
        </p:nvSpPr>
        <p:spPr>
          <a:xfrm>
            <a:off x="-100" y="336075"/>
            <a:ext cx="9144000" cy="672300"/>
          </a:xfrm>
          <a:prstGeom prst="rect">
            <a:avLst/>
          </a:prstGeom>
          <a:solidFill>
            <a:srgbClr val="FE5F55"/>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600">
                <a:solidFill>
                  <a:srgbClr val="FFFFFF"/>
                </a:solidFill>
              </a:rPr>
              <a:t>¿Qué es lo más importante en un escenario como este?"</a:t>
            </a:r>
            <a:endParaRPr b="1" sz="2600">
              <a:solidFill>
                <a:srgbClr val="FFFFFF"/>
              </a:solidFill>
            </a:endParaRPr>
          </a:p>
          <a:p>
            <a:pPr indent="0" lvl="0" marL="0" rtl="0" algn="ctr">
              <a:spcBef>
                <a:spcPts val="0"/>
              </a:spcBef>
              <a:spcAft>
                <a:spcPts val="0"/>
              </a:spcAft>
              <a:buNone/>
            </a:pPr>
            <a:r>
              <a:t/>
            </a:r>
            <a:endParaRPr b="1" sz="3300">
              <a:solidFill>
                <a:srgbClr val="FFFFFF"/>
              </a:solidFill>
              <a:latin typeface="Lato"/>
              <a:ea typeface="Lato"/>
              <a:cs typeface="Lato"/>
              <a:sym typeface="Lato"/>
            </a:endParaRPr>
          </a:p>
        </p:txBody>
      </p:sp>
      <p:sp>
        <p:nvSpPr>
          <p:cNvPr id="1020" name="Google Shape;1020;p141"/>
          <p:cNvSpPr txBox="1"/>
          <p:nvPr/>
        </p:nvSpPr>
        <p:spPr>
          <a:xfrm>
            <a:off x="2352575" y="2118775"/>
            <a:ext cx="3651300" cy="1212900"/>
          </a:xfrm>
          <a:prstGeom prst="rect">
            <a:avLst/>
          </a:prstGeom>
          <a:noFill/>
          <a:ln cap="flat" cmpd="sng" w="38100">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pt-BR" sz="6000">
                <a:solidFill>
                  <a:srgbClr val="FE5F55"/>
                </a:solidFill>
                <a:latin typeface="Lato"/>
                <a:ea typeface="Lato"/>
                <a:cs typeface="Lato"/>
                <a:sym typeface="Lato"/>
              </a:rPr>
              <a:t>Atención</a:t>
            </a:r>
            <a:endParaRPr b="1" sz="6000">
              <a:solidFill>
                <a:srgbClr val="FE5F55"/>
              </a:solidFill>
              <a:latin typeface="Lato"/>
              <a:ea typeface="Lato"/>
              <a:cs typeface="Lato"/>
              <a:sym typeface="Lato"/>
            </a:endParaRPr>
          </a:p>
        </p:txBody>
      </p:sp>
      <p:pic>
        <p:nvPicPr>
          <p:cNvPr id="1021" name="Google Shape;1021;p141"/>
          <p:cNvPicPr preferRelativeResize="0"/>
          <p:nvPr/>
        </p:nvPicPr>
        <p:blipFill>
          <a:blip r:embed="rId3">
            <a:alphaModFix/>
          </a:blip>
          <a:stretch>
            <a:fillRect/>
          </a:stretch>
        </p:blipFill>
        <p:spPr>
          <a:xfrm flipH="1" rot="-9959480">
            <a:off x="969475" y="1172838"/>
            <a:ext cx="1614323" cy="1614323"/>
          </a:xfrm>
          <a:prstGeom prst="rect">
            <a:avLst/>
          </a:prstGeom>
          <a:noFill/>
          <a:ln>
            <a:noFill/>
          </a:ln>
        </p:spPr>
      </p:pic>
      <p:pic>
        <p:nvPicPr>
          <p:cNvPr id="1022" name="Google Shape;1022;p141"/>
          <p:cNvPicPr preferRelativeResize="0"/>
          <p:nvPr/>
        </p:nvPicPr>
        <p:blipFill>
          <a:blip r:embed="rId3">
            <a:alphaModFix/>
          </a:blip>
          <a:stretch>
            <a:fillRect/>
          </a:stretch>
        </p:blipFill>
        <p:spPr>
          <a:xfrm rot="10168984">
            <a:off x="6004951" y="1130704"/>
            <a:ext cx="1698596" cy="16985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1000"/>
                                        <p:tgtEl>
                                          <p:spTgt spid="1020"/>
                                        </p:tgtEl>
                                      </p:cBhvr>
                                    </p:animEffect>
                                  </p:childTnLst>
                                </p:cTn>
                              </p:par>
                              <p:par>
                                <p:cTn fill="hold" nodeType="with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1000"/>
                                        <p:tgtEl>
                                          <p:spTgt spid="1021"/>
                                        </p:tgtEl>
                                      </p:cBhvr>
                                    </p:animEffect>
                                  </p:childTnLst>
                                </p:cTn>
                              </p:par>
                              <p:par>
                                <p:cTn fill="hold" nodeType="with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1000"/>
                                        <p:tgtEl>
                                          <p:spTgt spid="10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nvSpPr>
        <p:spPr>
          <a:xfrm>
            <a:off x="102600" y="205200"/>
            <a:ext cx="8837700" cy="11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4000">
                <a:solidFill>
                  <a:srgbClr val="1155CC"/>
                </a:solidFill>
                <a:latin typeface="Open Sans"/>
                <a:ea typeface="Open Sans"/>
                <a:cs typeface="Open Sans"/>
                <a:sym typeface="Open Sans"/>
              </a:rPr>
              <a:t>¿Por qué llegó a esa conclusión?</a:t>
            </a:r>
            <a:endParaRPr sz="4000">
              <a:solidFill>
                <a:srgbClr val="1155CC"/>
              </a:solidFill>
              <a:latin typeface="Open Sans"/>
              <a:ea typeface="Open Sans"/>
              <a:cs typeface="Open Sans"/>
              <a:sym typeface="Open Sans"/>
            </a:endParaRPr>
          </a:p>
        </p:txBody>
      </p:sp>
      <p:sp>
        <p:nvSpPr>
          <p:cNvPr id="157" name="Google Shape;157;p25"/>
          <p:cNvSpPr txBox="1"/>
          <p:nvPr/>
        </p:nvSpPr>
        <p:spPr>
          <a:xfrm>
            <a:off x="537950" y="1474200"/>
            <a:ext cx="3674700" cy="2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Open Sans"/>
                <a:ea typeface="Open Sans"/>
                <a:cs typeface="Open Sans"/>
                <a:sym typeface="Open Sans"/>
              </a:rPr>
              <a:t>Origen humilde;</a:t>
            </a:r>
            <a:endParaRPr sz="2400">
              <a:latin typeface="Open Sans"/>
              <a:ea typeface="Open Sans"/>
              <a:cs typeface="Open Sans"/>
              <a:sym typeface="Open Sans"/>
            </a:endParaRPr>
          </a:p>
        </p:txBody>
      </p:sp>
      <p:sp>
        <p:nvSpPr>
          <p:cNvPr id="158" name="Google Shape;158;p25"/>
          <p:cNvSpPr txBox="1"/>
          <p:nvPr/>
        </p:nvSpPr>
        <p:spPr>
          <a:xfrm>
            <a:off x="537954" y="2235825"/>
            <a:ext cx="7941900" cy="2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Open Sans"/>
                <a:ea typeface="Open Sans"/>
                <a:cs typeface="Open Sans"/>
                <a:sym typeface="Open Sans"/>
              </a:rPr>
              <a:t>Desarrolló un fuerte complejo de inferioridad;</a:t>
            </a:r>
            <a:endParaRPr sz="2400">
              <a:latin typeface="Open Sans"/>
              <a:ea typeface="Open Sans"/>
              <a:cs typeface="Open Sans"/>
              <a:sym typeface="Open Sans"/>
            </a:endParaRPr>
          </a:p>
        </p:txBody>
      </p:sp>
      <p:sp>
        <p:nvSpPr>
          <p:cNvPr id="159" name="Google Shape;159;p25"/>
          <p:cNvSpPr txBox="1"/>
          <p:nvPr/>
        </p:nvSpPr>
        <p:spPr>
          <a:xfrm>
            <a:off x="538700" y="2921250"/>
            <a:ext cx="5985900" cy="2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Open Sans"/>
                <a:ea typeface="Open Sans"/>
                <a:cs typeface="Open Sans"/>
                <a:sym typeface="Open Sans"/>
              </a:rPr>
              <a:t>Trampa mental:</a:t>
            </a:r>
            <a:endParaRPr sz="2400">
              <a:latin typeface="Open Sans"/>
              <a:ea typeface="Open Sans"/>
              <a:cs typeface="Open Sans"/>
              <a:sym typeface="Open Sans"/>
            </a:endParaRPr>
          </a:p>
        </p:txBody>
      </p:sp>
      <p:sp>
        <p:nvSpPr>
          <p:cNvPr id="160" name="Google Shape;160;p25"/>
          <p:cNvSpPr txBox="1"/>
          <p:nvPr/>
        </p:nvSpPr>
        <p:spPr>
          <a:xfrm>
            <a:off x="2871498" y="2927263"/>
            <a:ext cx="5985900" cy="2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Lato"/>
                <a:ea typeface="Lato"/>
                <a:cs typeface="Lato"/>
                <a:sym typeface="Lato"/>
              </a:rPr>
              <a:t>Personas exitosas son las mejores;</a:t>
            </a:r>
            <a:endParaRPr sz="2400">
              <a:latin typeface="Lato"/>
              <a:ea typeface="Lato"/>
              <a:cs typeface="Lato"/>
              <a:sym typeface="Lato"/>
            </a:endParaRPr>
          </a:p>
        </p:txBody>
      </p:sp>
      <p:pic>
        <p:nvPicPr>
          <p:cNvPr id="161" name="Google Shape;161;p25"/>
          <p:cNvPicPr preferRelativeResize="0"/>
          <p:nvPr/>
        </p:nvPicPr>
        <p:blipFill>
          <a:blip r:embed="rId3">
            <a:alphaModFix/>
          </a:blip>
          <a:stretch>
            <a:fillRect/>
          </a:stretch>
        </p:blipFill>
        <p:spPr>
          <a:xfrm rot="-1338621">
            <a:off x="77325" y="2854136"/>
            <a:ext cx="507377" cy="507377"/>
          </a:xfrm>
          <a:prstGeom prst="rect">
            <a:avLst/>
          </a:prstGeom>
          <a:noFill/>
          <a:ln>
            <a:noFill/>
          </a:ln>
        </p:spPr>
      </p:pic>
      <p:sp>
        <p:nvSpPr>
          <p:cNvPr id="162" name="Google Shape;162;p25"/>
          <p:cNvSpPr txBox="1"/>
          <p:nvPr/>
        </p:nvSpPr>
        <p:spPr>
          <a:xfrm>
            <a:off x="537950" y="3618725"/>
            <a:ext cx="7941900" cy="2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Open Sans"/>
                <a:ea typeface="Open Sans"/>
                <a:cs typeface="Open Sans"/>
                <a:sym typeface="Open Sans"/>
              </a:rPr>
              <a:t>La gente hace las cosas de manera diferente;</a:t>
            </a:r>
            <a:endParaRPr sz="2400">
              <a:latin typeface="Open Sans"/>
              <a:ea typeface="Open Sans"/>
              <a:cs typeface="Open Sans"/>
              <a:sym typeface="Open Sans"/>
            </a:endParaRPr>
          </a:p>
        </p:txBody>
      </p:sp>
      <p:sp>
        <p:nvSpPr>
          <p:cNvPr id="163" name="Google Shape;163;p25"/>
          <p:cNvSpPr txBox="1"/>
          <p:nvPr/>
        </p:nvSpPr>
        <p:spPr>
          <a:xfrm>
            <a:off x="550500" y="4245700"/>
            <a:ext cx="7941900" cy="2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Open Sans"/>
                <a:ea typeface="Open Sans"/>
                <a:cs typeface="Open Sans"/>
                <a:sym typeface="Open Sans"/>
              </a:rPr>
              <a:t>Se puede aprender.</a:t>
            </a:r>
            <a:endParaRPr sz="24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pic>
        <p:nvPicPr>
          <p:cNvPr id="1027" name="Google Shape;1027;p142"/>
          <p:cNvPicPr preferRelativeResize="0"/>
          <p:nvPr/>
        </p:nvPicPr>
        <p:blipFill rotWithShape="1">
          <a:blip r:embed="rId3">
            <a:alphaModFix/>
          </a:blip>
          <a:srcRect b="0" l="0" r="0" t="0"/>
          <a:stretch/>
        </p:blipFill>
        <p:spPr>
          <a:xfrm>
            <a:off x="79300" y="0"/>
            <a:ext cx="4838700" cy="4838700"/>
          </a:xfrm>
          <a:prstGeom prst="rect">
            <a:avLst/>
          </a:prstGeom>
          <a:noFill/>
          <a:ln>
            <a:noFill/>
          </a:ln>
        </p:spPr>
      </p:pic>
      <p:sp>
        <p:nvSpPr>
          <p:cNvPr id="1028" name="Google Shape;1028;p142"/>
          <p:cNvSpPr txBox="1"/>
          <p:nvPr/>
        </p:nvSpPr>
        <p:spPr>
          <a:xfrm>
            <a:off x="862150" y="1534300"/>
            <a:ext cx="3126900" cy="12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4800">
                <a:latin typeface="Lato"/>
                <a:ea typeface="Lato"/>
                <a:cs typeface="Lato"/>
                <a:sym typeface="Lato"/>
              </a:rPr>
              <a:t>¡Preste atención!</a:t>
            </a:r>
            <a:endParaRPr sz="4800">
              <a:latin typeface="Lato"/>
              <a:ea typeface="Lato"/>
              <a:cs typeface="Lato"/>
              <a:sym typeface="Lato"/>
            </a:endParaRPr>
          </a:p>
        </p:txBody>
      </p:sp>
      <p:sp>
        <p:nvSpPr>
          <p:cNvPr id="1029" name="Google Shape;1029;p142"/>
          <p:cNvSpPr txBox="1"/>
          <p:nvPr/>
        </p:nvSpPr>
        <p:spPr>
          <a:xfrm>
            <a:off x="6268650" y="789050"/>
            <a:ext cx="3419400" cy="2542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t/>
            </a:r>
            <a:endParaRPr sz="6000">
              <a:latin typeface="Lato"/>
              <a:ea typeface="Lato"/>
              <a:cs typeface="Lato"/>
              <a:sym typeface="Lato"/>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3"/>
          <p:cNvSpPr txBox="1"/>
          <p:nvPr/>
        </p:nvSpPr>
        <p:spPr>
          <a:xfrm>
            <a:off x="363750" y="847500"/>
            <a:ext cx="8416500" cy="1830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pt-BR" sz="3600">
                <a:latin typeface="Lato"/>
                <a:ea typeface="Lato"/>
                <a:cs typeface="Lato"/>
                <a:sym typeface="Lato"/>
              </a:rPr>
              <a:t>La atención concentrada es la clave para un alto rendimiento.</a:t>
            </a:r>
            <a:endParaRPr b="1" sz="3600">
              <a:latin typeface="Lato"/>
              <a:ea typeface="Lato"/>
              <a:cs typeface="Lato"/>
              <a:sym typeface="Lato"/>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44"/>
          <p:cNvSpPr txBox="1"/>
          <p:nvPr/>
        </p:nvSpPr>
        <p:spPr>
          <a:xfrm>
            <a:off x="277650" y="248400"/>
            <a:ext cx="9144000" cy="10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600">
                <a:solidFill>
                  <a:schemeClr val="dk1"/>
                </a:solidFill>
                <a:latin typeface="Lato"/>
                <a:ea typeface="Lato"/>
                <a:cs typeface="Lato"/>
                <a:sym typeface="Lato"/>
              </a:rPr>
              <a:t>Pues:</a:t>
            </a:r>
            <a:endParaRPr b="1" sz="3600">
              <a:solidFill>
                <a:schemeClr val="dk1"/>
              </a:solidFill>
              <a:latin typeface="Lato"/>
              <a:ea typeface="Lato"/>
              <a:cs typeface="Lato"/>
              <a:sym typeface="Lato"/>
            </a:endParaRPr>
          </a:p>
        </p:txBody>
      </p:sp>
      <p:sp>
        <p:nvSpPr>
          <p:cNvPr id="1040" name="Google Shape;1040;p144"/>
          <p:cNvSpPr txBox="1"/>
          <p:nvPr/>
        </p:nvSpPr>
        <p:spPr>
          <a:xfrm>
            <a:off x="116900" y="1120925"/>
            <a:ext cx="8387400" cy="876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200">
                <a:latin typeface="Lato"/>
                <a:ea typeface="Lato"/>
                <a:cs typeface="Lato"/>
                <a:sym typeface="Lato"/>
              </a:rPr>
              <a:t>Responder rápidamente a correos electrónicos, llamadas telefónicas y mensajes instantáneos tiene un efecto negativo en su cerebro.</a:t>
            </a:r>
            <a:endParaRPr sz="2200">
              <a:latin typeface="Lato"/>
              <a:ea typeface="Lato"/>
              <a:cs typeface="Lato"/>
              <a:sym typeface="Lato"/>
            </a:endParaRPr>
          </a:p>
        </p:txBody>
      </p:sp>
      <p:sp>
        <p:nvSpPr>
          <p:cNvPr id="1041" name="Google Shape;1041;p144"/>
          <p:cNvSpPr txBox="1"/>
          <p:nvPr/>
        </p:nvSpPr>
        <p:spPr>
          <a:xfrm>
            <a:off x="116900" y="2308500"/>
            <a:ext cx="8460600" cy="876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t/>
            </a:r>
            <a:endParaRPr sz="2200">
              <a:latin typeface="Lato"/>
              <a:ea typeface="Lato"/>
              <a:cs typeface="Lato"/>
              <a:sym typeface="Lato"/>
            </a:endParaRPr>
          </a:p>
          <a:p>
            <a:pPr indent="0" lvl="0" marL="0" rtl="0" algn="just">
              <a:lnSpc>
                <a:spcPct val="150000"/>
              </a:lnSpc>
              <a:spcBef>
                <a:spcPts val="0"/>
              </a:spcBef>
              <a:spcAft>
                <a:spcPts val="0"/>
              </a:spcAft>
              <a:buNone/>
            </a:pPr>
            <a:r>
              <a:t/>
            </a:r>
            <a:endParaRPr sz="22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1000"/>
                                        <p:tgtEl>
                                          <p:spTgt spid="10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1000"/>
                                        <p:tgtEl>
                                          <p:spTgt spid="10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pic>
        <p:nvPicPr>
          <p:cNvPr id="1046" name="Google Shape;1046;p145"/>
          <p:cNvPicPr preferRelativeResize="0"/>
          <p:nvPr/>
        </p:nvPicPr>
        <p:blipFill rotWithShape="1">
          <a:blip r:embed="rId3">
            <a:alphaModFix/>
          </a:blip>
          <a:srcRect b="22848" l="14355" r="15924" t="12389"/>
          <a:stretch/>
        </p:blipFill>
        <p:spPr>
          <a:xfrm>
            <a:off x="204575" y="456300"/>
            <a:ext cx="1648101" cy="1530975"/>
          </a:xfrm>
          <a:prstGeom prst="rect">
            <a:avLst/>
          </a:prstGeom>
          <a:noFill/>
          <a:ln>
            <a:noFill/>
          </a:ln>
        </p:spPr>
      </p:pic>
      <p:pic>
        <p:nvPicPr>
          <p:cNvPr id="1047" name="Google Shape;1047;p145"/>
          <p:cNvPicPr preferRelativeResize="0"/>
          <p:nvPr/>
        </p:nvPicPr>
        <p:blipFill rotWithShape="1">
          <a:blip r:embed="rId4">
            <a:alphaModFix/>
          </a:blip>
          <a:srcRect b="13101" l="12670" r="12886" t="19157"/>
          <a:stretch/>
        </p:blipFill>
        <p:spPr>
          <a:xfrm>
            <a:off x="2016987" y="1022850"/>
            <a:ext cx="1975224" cy="1797300"/>
          </a:xfrm>
          <a:prstGeom prst="rect">
            <a:avLst/>
          </a:prstGeom>
          <a:noFill/>
          <a:ln>
            <a:noFill/>
          </a:ln>
        </p:spPr>
      </p:pic>
      <p:pic>
        <p:nvPicPr>
          <p:cNvPr id="1048" name="Google Shape;1048;p145"/>
          <p:cNvPicPr preferRelativeResize="0"/>
          <p:nvPr/>
        </p:nvPicPr>
        <p:blipFill>
          <a:blip r:embed="rId5">
            <a:alphaModFix/>
          </a:blip>
          <a:stretch>
            <a:fillRect/>
          </a:stretch>
        </p:blipFill>
        <p:spPr>
          <a:xfrm rot="5150506">
            <a:off x="1081299" y="-227725"/>
            <a:ext cx="1846227" cy="1846227"/>
          </a:xfrm>
          <a:prstGeom prst="rect">
            <a:avLst/>
          </a:prstGeom>
          <a:noFill/>
          <a:ln>
            <a:noFill/>
          </a:ln>
        </p:spPr>
      </p:pic>
      <p:sp>
        <p:nvSpPr>
          <p:cNvPr id="1049" name="Google Shape;1049;p145"/>
          <p:cNvSpPr txBox="1"/>
          <p:nvPr/>
        </p:nvSpPr>
        <p:spPr>
          <a:xfrm>
            <a:off x="1934938" y="2600975"/>
            <a:ext cx="2615700" cy="49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2000">
                <a:latin typeface="Lato"/>
                <a:ea typeface="Lato"/>
                <a:cs typeface="Lato"/>
                <a:sym typeface="Lato"/>
              </a:rPr>
              <a:t>Dopamina: </a:t>
            </a:r>
            <a:r>
              <a:rPr lang="pt-BR" sz="2000">
                <a:latin typeface="Lato"/>
                <a:ea typeface="Lato"/>
                <a:cs typeface="Lato"/>
                <a:sym typeface="Lato"/>
              </a:rPr>
              <a:t>neurotransmisor de la sensación de placer</a:t>
            </a:r>
            <a:endParaRPr sz="2000">
              <a:latin typeface="Lato"/>
              <a:ea typeface="Lato"/>
              <a:cs typeface="Lato"/>
              <a:sym typeface="Lato"/>
            </a:endParaRPr>
          </a:p>
        </p:txBody>
      </p:sp>
      <p:pic>
        <p:nvPicPr>
          <p:cNvPr id="1050" name="Google Shape;1050;p145"/>
          <p:cNvPicPr preferRelativeResize="0"/>
          <p:nvPr/>
        </p:nvPicPr>
        <p:blipFill>
          <a:blip r:embed="rId5">
            <a:alphaModFix/>
          </a:blip>
          <a:stretch>
            <a:fillRect/>
          </a:stretch>
        </p:blipFill>
        <p:spPr>
          <a:xfrm rot="2869788">
            <a:off x="4024015" y="794574"/>
            <a:ext cx="1728495" cy="1728503"/>
          </a:xfrm>
          <a:prstGeom prst="rect">
            <a:avLst/>
          </a:prstGeom>
          <a:noFill/>
          <a:ln>
            <a:noFill/>
          </a:ln>
        </p:spPr>
      </p:pic>
      <p:pic>
        <p:nvPicPr>
          <p:cNvPr id="1051" name="Google Shape;1051;p145"/>
          <p:cNvPicPr preferRelativeResize="0"/>
          <p:nvPr/>
        </p:nvPicPr>
        <p:blipFill>
          <a:blip r:embed="rId6">
            <a:alphaModFix/>
          </a:blip>
          <a:stretch>
            <a:fillRect/>
          </a:stretch>
        </p:blipFill>
        <p:spPr>
          <a:xfrm flipH="1">
            <a:off x="5302047" y="1409012"/>
            <a:ext cx="1688751" cy="1688751"/>
          </a:xfrm>
          <a:prstGeom prst="rect">
            <a:avLst/>
          </a:prstGeom>
          <a:noFill/>
          <a:ln>
            <a:noFill/>
          </a:ln>
        </p:spPr>
      </p:pic>
      <p:sp>
        <p:nvSpPr>
          <p:cNvPr id="1052" name="Google Shape;1052;p145"/>
          <p:cNvSpPr txBox="1"/>
          <p:nvPr/>
        </p:nvSpPr>
        <p:spPr>
          <a:xfrm>
            <a:off x="6716375" y="2323350"/>
            <a:ext cx="2153100" cy="496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000">
                <a:highlight>
                  <a:srgbClr val="FFFFFF"/>
                </a:highlight>
                <a:latin typeface="Lato"/>
                <a:ea typeface="Lato"/>
                <a:cs typeface="Lato"/>
                <a:sym typeface="Lato"/>
              </a:rPr>
              <a:t>Estimula tu curiosidad</a:t>
            </a:r>
            <a:endParaRPr sz="2000">
              <a:latin typeface="Lato"/>
              <a:ea typeface="Lato"/>
              <a:cs typeface="Lato"/>
              <a:sym typeface="Lato"/>
            </a:endParaRPr>
          </a:p>
        </p:txBody>
      </p:sp>
      <p:sp>
        <p:nvSpPr>
          <p:cNvPr id="1053" name="Google Shape;1053;p145"/>
          <p:cNvSpPr txBox="1"/>
          <p:nvPr/>
        </p:nvSpPr>
        <p:spPr>
          <a:xfrm>
            <a:off x="-43825" y="1059725"/>
            <a:ext cx="8913300" cy="11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7200">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0"/>
                                        <p:tgtEl>
                                          <p:spTgt spid="1047"/>
                                        </p:tgtEl>
                                      </p:cBhvr>
                                    </p:animEffect>
                                  </p:childTnLst>
                                </p:cTn>
                              </p:par>
                              <p:par>
                                <p:cTn fill="hold" nodeType="with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1000"/>
                                        <p:tgtEl>
                                          <p:spTgt spid="1048"/>
                                        </p:tgtEl>
                                      </p:cBhvr>
                                    </p:animEffect>
                                  </p:childTnLst>
                                </p:cTn>
                              </p:par>
                              <p:par>
                                <p:cTn fill="hold" nodeType="with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1000"/>
                                        <p:tgtEl>
                                          <p:spTgt spid="10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0"/>
                                        </p:tgtEl>
                                        <p:attrNameLst>
                                          <p:attrName>style.visibility</p:attrName>
                                        </p:attrNameLst>
                                      </p:cBhvr>
                                      <p:to>
                                        <p:strVal val="visible"/>
                                      </p:to>
                                    </p:set>
                                    <p:animEffect filter="fade" transition="in">
                                      <p:cBhvr>
                                        <p:cTn dur="1000"/>
                                        <p:tgtEl>
                                          <p:spTgt spid="1050"/>
                                        </p:tgtEl>
                                      </p:cBhvr>
                                    </p:animEffect>
                                  </p:childTnLst>
                                </p:cTn>
                              </p:par>
                              <p:par>
                                <p:cTn fill="hold" nodeType="with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1000"/>
                                        <p:tgtEl>
                                          <p:spTgt spid="1051"/>
                                        </p:tgtEl>
                                      </p:cBhvr>
                                    </p:animEffect>
                                  </p:childTnLst>
                                </p:cTn>
                              </p:par>
                              <p:par>
                                <p:cTn fill="hold" nodeType="with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1000"/>
                                        <p:tgtEl>
                                          <p:spTgt spid="10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1000"/>
                                        <p:tgtEl>
                                          <p:spTgt spid="10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pic>
        <p:nvPicPr>
          <p:cNvPr id="1058" name="Google Shape;1058;p146"/>
          <p:cNvPicPr preferRelativeResize="0"/>
          <p:nvPr/>
        </p:nvPicPr>
        <p:blipFill rotWithShape="1">
          <a:blip r:embed="rId3">
            <a:alphaModFix/>
          </a:blip>
          <a:srcRect b="22848" l="14355" r="15924" t="12389"/>
          <a:stretch/>
        </p:blipFill>
        <p:spPr>
          <a:xfrm>
            <a:off x="204575" y="456300"/>
            <a:ext cx="1648101" cy="1530975"/>
          </a:xfrm>
          <a:prstGeom prst="rect">
            <a:avLst/>
          </a:prstGeom>
          <a:noFill/>
          <a:ln>
            <a:noFill/>
          </a:ln>
        </p:spPr>
      </p:pic>
      <p:pic>
        <p:nvPicPr>
          <p:cNvPr id="1059" name="Google Shape;1059;p146"/>
          <p:cNvPicPr preferRelativeResize="0"/>
          <p:nvPr/>
        </p:nvPicPr>
        <p:blipFill rotWithShape="1">
          <a:blip r:embed="rId4">
            <a:alphaModFix/>
          </a:blip>
          <a:srcRect b="13101" l="12670" r="12886" t="19157"/>
          <a:stretch/>
        </p:blipFill>
        <p:spPr>
          <a:xfrm>
            <a:off x="2016987" y="1022850"/>
            <a:ext cx="1975224" cy="1797300"/>
          </a:xfrm>
          <a:prstGeom prst="rect">
            <a:avLst/>
          </a:prstGeom>
          <a:noFill/>
          <a:ln>
            <a:noFill/>
          </a:ln>
        </p:spPr>
      </p:pic>
      <p:pic>
        <p:nvPicPr>
          <p:cNvPr id="1060" name="Google Shape;1060;p146"/>
          <p:cNvPicPr preferRelativeResize="0"/>
          <p:nvPr/>
        </p:nvPicPr>
        <p:blipFill>
          <a:blip r:embed="rId5">
            <a:alphaModFix/>
          </a:blip>
          <a:stretch>
            <a:fillRect/>
          </a:stretch>
        </p:blipFill>
        <p:spPr>
          <a:xfrm rot="5150506">
            <a:off x="1081299" y="-227725"/>
            <a:ext cx="1846227" cy="1846227"/>
          </a:xfrm>
          <a:prstGeom prst="rect">
            <a:avLst/>
          </a:prstGeom>
          <a:noFill/>
          <a:ln>
            <a:noFill/>
          </a:ln>
        </p:spPr>
      </p:pic>
      <p:sp>
        <p:nvSpPr>
          <p:cNvPr id="1061" name="Google Shape;1061;p146"/>
          <p:cNvSpPr txBox="1"/>
          <p:nvPr/>
        </p:nvSpPr>
        <p:spPr>
          <a:xfrm>
            <a:off x="1934938" y="2600975"/>
            <a:ext cx="2615700" cy="49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2000">
                <a:latin typeface="Lato"/>
                <a:ea typeface="Lato"/>
                <a:cs typeface="Lato"/>
                <a:sym typeface="Lato"/>
              </a:rPr>
              <a:t>Dopamina: </a:t>
            </a:r>
            <a:r>
              <a:rPr lang="pt-BR" sz="2000">
                <a:latin typeface="Lato"/>
                <a:ea typeface="Lato"/>
                <a:cs typeface="Lato"/>
                <a:sym typeface="Lato"/>
              </a:rPr>
              <a:t>neurotransmissor da sensação do prazer</a:t>
            </a:r>
            <a:endParaRPr sz="2000">
              <a:latin typeface="Lato"/>
              <a:ea typeface="Lato"/>
              <a:cs typeface="Lato"/>
              <a:sym typeface="Lato"/>
            </a:endParaRPr>
          </a:p>
        </p:txBody>
      </p:sp>
      <p:pic>
        <p:nvPicPr>
          <p:cNvPr id="1062" name="Google Shape;1062;p146"/>
          <p:cNvPicPr preferRelativeResize="0"/>
          <p:nvPr/>
        </p:nvPicPr>
        <p:blipFill>
          <a:blip r:embed="rId5">
            <a:alphaModFix/>
          </a:blip>
          <a:stretch>
            <a:fillRect/>
          </a:stretch>
        </p:blipFill>
        <p:spPr>
          <a:xfrm rot="2869788">
            <a:off x="4024015" y="794574"/>
            <a:ext cx="1728495" cy="1728503"/>
          </a:xfrm>
          <a:prstGeom prst="rect">
            <a:avLst/>
          </a:prstGeom>
          <a:noFill/>
          <a:ln>
            <a:noFill/>
          </a:ln>
        </p:spPr>
      </p:pic>
      <p:pic>
        <p:nvPicPr>
          <p:cNvPr id="1063" name="Google Shape;1063;p146"/>
          <p:cNvPicPr preferRelativeResize="0"/>
          <p:nvPr/>
        </p:nvPicPr>
        <p:blipFill>
          <a:blip r:embed="rId6">
            <a:alphaModFix/>
          </a:blip>
          <a:stretch>
            <a:fillRect/>
          </a:stretch>
        </p:blipFill>
        <p:spPr>
          <a:xfrm flipH="1">
            <a:off x="5302047" y="1409012"/>
            <a:ext cx="1688751" cy="1688751"/>
          </a:xfrm>
          <a:prstGeom prst="rect">
            <a:avLst/>
          </a:prstGeom>
          <a:noFill/>
          <a:ln>
            <a:noFill/>
          </a:ln>
        </p:spPr>
      </p:pic>
      <p:sp>
        <p:nvSpPr>
          <p:cNvPr id="1064" name="Google Shape;1064;p146"/>
          <p:cNvSpPr txBox="1"/>
          <p:nvPr/>
        </p:nvSpPr>
        <p:spPr>
          <a:xfrm>
            <a:off x="6365400" y="2323350"/>
            <a:ext cx="2778600" cy="496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000">
                <a:highlight>
                  <a:srgbClr val="FFFFFF"/>
                </a:highlight>
                <a:latin typeface="Lato"/>
                <a:ea typeface="Lato"/>
                <a:cs typeface="Lato"/>
                <a:sym typeface="Lato"/>
              </a:rPr>
              <a:t>Estimula sua curiosidade</a:t>
            </a:r>
            <a:endParaRPr sz="2000">
              <a:latin typeface="Lato"/>
              <a:ea typeface="Lato"/>
              <a:cs typeface="Lato"/>
              <a:sym typeface="Lato"/>
            </a:endParaRPr>
          </a:p>
        </p:txBody>
      </p:sp>
      <p:sp>
        <p:nvSpPr>
          <p:cNvPr id="1065" name="Google Shape;1065;p146"/>
          <p:cNvSpPr/>
          <p:nvPr/>
        </p:nvSpPr>
        <p:spPr>
          <a:xfrm>
            <a:off x="-43825" y="0"/>
            <a:ext cx="9264000" cy="3609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46"/>
          <p:cNvSpPr txBox="1"/>
          <p:nvPr/>
        </p:nvSpPr>
        <p:spPr>
          <a:xfrm>
            <a:off x="-43825" y="1059725"/>
            <a:ext cx="8913300" cy="11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7200">
                <a:solidFill>
                  <a:srgbClr val="FFFFFF"/>
                </a:solidFill>
                <a:latin typeface="Lato"/>
                <a:ea typeface="Lato"/>
                <a:cs typeface="Lato"/>
                <a:sym typeface="Lato"/>
              </a:rPr>
              <a:t>¿Qué gané?</a:t>
            </a:r>
            <a:endParaRPr b="1" sz="7200">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9"/>
                                        </p:tgtEl>
                                        <p:attrNameLst>
                                          <p:attrName>style.visibility</p:attrName>
                                        </p:attrNameLst>
                                      </p:cBhvr>
                                      <p:to>
                                        <p:strVal val="visible"/>
                                      </p:to>
                                    </p:set>
                                    <p:animEffect filter="fade" transition="in">
                                      <p:cBhvr>
                                        <p:cTn dur="1000"/>
                                        <p:tgtEl>
                                          <p:spTgt spid="1059"/>
                                        </p:tgtEl>
                                      </p:cBhvr>
                                    </p:animEffect>
                                  </p:childTnLst>
                                </p:cTn>
                              </p:par>
                              <p:par>
                                <p:cTn fill="hold" nodeType="withEffect" presetClass="entr" presetID="10" presetSubtype="0">
                                  <p:stCondLst>
                                    <p:cond delay="0"/>
                                  </p:stCondLst>
                                  <p:childTnLst>
                                    <p:set>
                                      <p:cBhvr>
                                        <p:cTn dur="1" fill="hold">
                                          <p:stCondLst>
                                            <p:cond delay="0"/>
                                          </p:stCondLst>
                                        </p:cTn>
                                        <p:tgtEl>
                                          <p:spTgt spid="1060"/>
                                        </p:tgtEl>
                                        <p:attrNameLst>
                                          <p:attrName>style.visibility</p:attrName>
                                        </p:attrNameLst>
                                      </p:cBhvr>
                                      <p:to>
                                        <p:strVal val="visible"/>
                                      </p:to>
                                    </p:set>
                                    <p:animEffect filter="fade" transition="in">
                                      <p:cBhvr>
                                        <p:cTn dur="1000"/>
                                        <p:tgtEl>
                                          <p:spTgt spid="1060"/>
                                        </p:tgtEl>
                                      </p:cBhvr>
                                    </p:animEffect>
                                  </p:childTnLst>
                                </p:cTn>
                              </p:par>
                              <p:par>
                                <p:cTn fill="hold" nodeType="withEffect" presetClass="entr" presetID="10" presetSubtype="0">
                                  <p:stCondLst>
                                    <p:cond delay="0"/>
                                  </p:stCondLst>
                                  <p:childTnLst>
                                    <p:set>
                                      <p:cBhvr>
                                        <p:cTn dur="1" fill="hold">
                                          <p:stCondLst>
                                            <p:cond delay="0"/>
                                          </p:stCondLst>
                                        </p:cTn>
                                        <p:tgtEl>
                                          <p:spTgt spid="1061"/>
                                        </p:tgtEl>
                                        <p:attrNameLst>
                                          <p:attrName>style.visibility</p:attrName>
                                        </p:attrNameLst>
                                      </p:cBhvr>
                                      <p:to>
                                        <p:strVal val="visible"/>
                                      </p:to>
                                    </p:set>
                                    <p:animEffect filter="fade" transition="in">
                                      <p:cBhvr>
                                        <p:cTn dur="1000"/>
                                        <p:tgtEl>
                                          <p:spTgt spid="10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1000"/>
                                        <p:tgtEl>
                                          <p:spTgt spid="1062"/>
                                        </p:tgtEl>
                                      </p:cBhvr>
                                    </p:animEffect>
                                  </p:childTnLst>
                                </p:cTn>
                              </p:par>
                              <p:par>
                                <p:cTn fill="hold" nodeType="withEffect" presetClass="entr" presetID="10" presetSubtype="0">
                                  <p:stCondLst>
                                    <p:cond delay="0"/>
                                  </p:stCondLst>
                                  <p:childTnLst>
                                    <p:set>
                                      <p:cBhvr>
                                        <p:cTn dur="1" fill="hold">
                                          <p:stCondLst>
                                            <p:cond delay="0"/>
                                          </p:stCondLst>
                                        </p:cTn>
                                        <p:tgtEl>
                                          <p:spTgt spid="1063"/>
                                        </p:tgtEl>
                                        <p:attrNameLst>
                                          <p:attrName>style.visibility</p:attrName>
                                        </p:attrNameLst>
                                      </p:cBhvr>
                                      <p:to>
                                        <p:strVal val="visible"/>
                                      </p:to>
                                    </p:set>
                                    <p:animEffect filter="fade" transition="in">
                                      <p:cBhvr>
                                        <p:cTn dur="1000"/>
                                        <p:tgtEl>
                                          <p:spTgt spid="1063"/>
                                        </p:tgtEl>
                                      </p:cBhvr>
                                    </p:animEffect>
                                  </p:childTnLst>
                                </p:cTn>
                              </p:par>
                              <p:par>
                                <p:cTn fill="hold" nodeType="withEffect" presetClass="entr" presetID="10" presetSubtype="0">
                                  <p:stCondLst>
                                    <p:cond delay="0"/>
                                  </p:stCondLst>
                                  <p:childTnLst>
                                    <p:set>
                                      <p:cBhvr>
                                        <p:cTn dur="1" fill="hold">
                                          <p:stCondLst>
                                            <p:cond delay="0"/>
                                          </p:stCondLst>
                                        </p:cTn>
                                        <p:tgtEl>
                                          <p:spTgt spid="1064"/>
                                        </p:tgtEl>
                                        <p:attrNameLst>
                                          <p:attrName>style.visibility</p:attrName>
                                        </p:attrNameLst>
                                      </p:cBhvr>
                                      <p:to>
                                        <p:strVal val="visible"/>
                                      </p:to>
                                    </p:set>
                                    <p:animEffect filter="fade" transition="in">
                                      <p:cBhvr>
                                        <p:cTn dur="1000"/>
                                        <p:tgtEl>
                                          <p:spTgt spid="10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5"/>
                                        </p:tgtEl>
                                        <p:attrNameLst>
                                          <p:attrName>style.visibility</p:attrName>
                                        </p:attrNameLst>
                                      </p:cBhvr>
                                      <p:to>
                                        <p:strVal val="visible"/>
                                      </p:to>
                                    </p:set>
                                    <p:animEffect filter="fade" transition="in">
                                      <p:cBhvr>
                                        <p:cTn dur="1000"/>
                                        <p:tgtEl>
                                          <p:spTgt spid="10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gtEl>
                                        <p:attrNameLst>
                                          <p:attrName>style.visibility</p:attrName>
                                        </p:attrNameLst>
                                      </p:cBhvr>
                                      <p:to>
                                        <p:strVal val="visible"/>
                                      </p:to>
                                    </p:set>
                                    <p:animEffect filter="fade" transition="in">
                                      <p:cBhvr>
                                        <p:cTn dur="1000"/>
                                        <p:tgtEl>
                                          <p:spTgt spid="10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47"/>
          <p:cNvSpPr/>
          <p:nvPr/>
        </p:nvSpPr>
        <p:spPr>
          <a:xfrm>
            <a:off x="0" y="25"/>
            <a:ext cx="41646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47"/>
          <p:cNvSpPr txBox="1"/>
          <p:nvPr/>
        </p:nvSpPr>
        <p:spPr>
          <a:xfrm>
            <a:off x="416550" y="1183600"/>
            <a:ext cx="3331500" cy="9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7200">
                <a:solidFill>
                  <a:srgbClr val="FFFFFF"/>
                </a:solidFill>
                <a:latin typeface="Lato"/>
                <a:ea typeface="Lato"/>
                <a:cs typeface="Lato"/>
                <a:sym typeface="Lato"/>
              </a:rPr>
              <a:t>Acción</a:t>
            </a:r>
            <a:endParaRPr b="1" sz="7200">
              <a:solidFill>
                <a:srgbClr val="FFFFFF"/>
              </a:solidFill>
              <a:latin typeface="Lato"/>
              <a:ea typeface="Lato"/>
              <a:cs typeface="Lato"/>
              <a:sym typeface="Lato"/>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48"/>
          <p:cNvSpPr txBox="1"/>
          <p:nvPr/>
        </p:nvSpPr>
        <p:spPr>
          <a:xfrm>
            <a:off x="173775" y="211875"/>
            <a:ext cx="8970300" cy="68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2700">
                <a:highlight>
                  <a:srgbClr val="FFFFFF"/>
                </a:highlight>
                <a:latin typeface="Lato"/>
                <a:ea typeface="Lato"/>
                <a:cs typeface="Lato"/>
                <a:sym typeface="Lato"/>
              </a:rPr>
              <a:t>Deja de revisar tu correo electrónico temprano en la mañana,</a:t>
            </a:r>
            <a:endParaRPr b="1" sz="2700">
              <a:latin typeface="Lato"/>
              <a:ea typeface="Lato"/>
              <a:cs typeface="Lato"/>
              <a:sym typeface="Lato"/>
            </a:endParaRPr>
          </a:p>
        </p:txBody>
      </p:sp>
      <p:sp>
        <p:nvSpPr>
          <p:cNvPr id="1078" name="Google Shape;1078;p148"/>
          <p:cNvSpPr txBox="1"/>
          <p:nvPr/>
        </p:nvSpPr>
        <p:spPr>
          <a:xfrm>
            <a:off x="173783" y="1486000"/>
            <a:ext cx="9542400" cy="68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pt-BR" sz="2700">
                <a:highlight>
                  <a:srgbClr val="FFFFFF"/>
                </a:highlight>
                <a:latin typeface="Lato"/>
                <a:ea typeface="Lato"/>
                <a:cs typeface="Lato"/>
                <a:sym typeface="Lato"/>
              </a:rPr>
              <a:t>Mantén tu</a:t>
            </a:r>
            <a:r>
              <a:rPr b="1" lang="pt-BR" sz="2700">
                <a:highlight>
                  <a:srgbClr val="FFFFFF"/>
                </a:highlight>
                <a:latin typeface="Lato"/>
                <a:ea typeface="Lato"/>
                <a:cs typeface="Lato"/>
                <a:sym typeface="Lato"/>
              </a:rPr>
              <a:t> teléfono en modo silencioso,</a:t>
            </a:r>
            <a:endParaRPr b="1" sz="2700">
              <a:latin typeface="Lato"/>
              <a:ea typeface="Lato"/>
              <a:cs typeface="Lato"/>
              <a:sym typeface="Lato"/>
            </a:endParaRPr>
          </a:p>
        </p:txBody>
      </p:sp>
      <p:sp>
        <p:nvSpPr>
          <p:cNvPr id="1079" name="Google Shape;1079;p148"/>
          <p:cNvSpPr txBox="1"/>
          <p:nvPr/>
        </p:nvSpPr>
        <p:spPr>
          <a:xfrm>
            <a:off x="173775" y="2489425"/>
            <a:ext cx="9367500" cy="68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2700">
                <a:highlight>
                  <a:srgbClr val="FFFFFF"/>
                </a:highlight>
                <a:latin typeface="Lato"/>
                <a:ea typeface="Lato"/>
                <a:cs typeface="Lato"/>
                <a:sym typeface="Lato"/>
              </a:rPr>
              <a:t>Busca actualizaciones en momentos específicos.</a:t>
            </a:r>
            <a:endParaRPr b="1" sz="27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7"/>
                                        </p:tgtEl>
                                        <p:attrNameLst>
                                          <p:attrName>style.visibility</p:attrName>
                                        </p:attrNameLst>
                                      </p:cBhvr>
                                      <p:to>
                                        <p:strVal val="visible"/>
                                      </p:to>
                                    </p:set>
                                    <p:animEffect filter="fade" transition="in">
                                      <p:cBhvr>
                                        <p:cTn dur="1000"/>
                                        <p:tgtEl>
                                          <p:spTgt spid="10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gtEl>
                                        <p:attrNameLst>
                                          <p:attrName>style.visibility</p:attrName>
                                        </p:attrNameLst>
                                      </p:cBhvr>
                                      <p:to>
                                        <p:strVal val="visible"/>
                                      </p:to>
                                    </p:set>
                                    <p:animEffect filter="fade" transition="in">
                                      <p:cBhvr>
                                        <p:cTn dur="1000"/>
                                        <p:tgtEl>
                                          <p:spTgt spid="10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9"/>
                                        </p:tgtEl>
                                        <p:attrNameLst>
                                          <p:attrName>style.visibility</p:attrName>
                                        </p:attrNameLst>
                                      </p:cBhvr>
                                      <p:to>
                                        <p:strVal val="visible"/>
                                      </p:to>
                                    </p:set>
                                    <p:animEffect filter="fade" transition="in">
                                      <p:cBhvr>
                                        <p:cTn dur="1000"/>
                                        <p:tgtEl>
                                          <p:spTgt spid="10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49"/>
          <p:cNvSpPr txBox="1"/>
          <p:nvPr/>
        </p:nvSpPr>
        <p:spPr>
          <a:xfrm>
            <a:off x="2425625" y="1373550"/>
            <a:ext cx="3886800" cy="11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49"/>
          <p:cNvSpPr txBox="1"/>
          <p:nvPr/>
        </p:nvSpPr>
        <p:spPr>
          <a:xfrm>
            <a:off x="219175" y="686775"/>
            <a:ext cx="8621400" cy="84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3600">
                <a:highlight>
                  <a:srgbClr val="FFFFFF"/>
                </a:highlight>
                <a:latin typeface="Lato"/>
                <a:ea typeface="Lato"/>
                <a:cs typeface="Lato"/>
                <a:sym typeface="Lato"/>
              </a:rPr>
              <a:t>Elimina los estímulos que desencadenan el flujo de dopamina y provocan continuas interrupciones.</a:t>
            </a:r>
            <a:endParaRPr sz="3600">
              <a:latin typeface="Lato"/>
              <a:ea typeface="Lato"/>
              <a:cs typeface="Lato"/>
              <a:sym typeface="Lato"/>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pic>
        <p:nvPicPr>
          <p:cNvPr id="1090" name="Google Shape;1090;p150"/>
          <p:cNvPicPr preferRelativeResize="0"/>
          <p:nvPr/>
        </p:nvPicPr>
        <p:blipFill rotWithShape="1">
          <a:blip r:embed="rId3">
            <a:alphaModFix/>
          </a:blip>
          <a:srcRect b="0" l="0" r="0" t="0"/>
          <a:stretch/>
        </p:blipFill>
        <p:spPr>
          <a:xfrm>
            <a:off x="4572000" y="186913"/>
            <a:ext cx="3718326" cy="3718326"/>
          </a:xfrm>
          <a:prstGeom prst="rect">
            <a:avLst/>
          </a:prstGeom>
          <a:noFill/>
          <a:ln>
            <a:noFill/>
          </a:ln>
        </p:spPr>
      </p:pic>
      <p:pic>
        <p:nvPicPr>
          <p:cNvPr id="1091" name="Google Shape;1091;p150"/>
          <p:cNvPicPr preferRelativeResize="0"/>
          <p:nvPr/>
        </p:nvPicPr>
        <p:blipFill>
          <a:blip r:embed="rId4">
            <a:alphaModFix/>
          </a:blip>
          <a:stretch>
            <a:fillRect/>
          </a:stretch>
        </p:blipFill>
        <p:spPr>
          <a:xfrm>
            <a:off x="167000" y="657525"/>
            <a:ext cx="2463201" cy="2463201"/>
          </a:xfrm>
          <a:prstGeom prst="rect">
            <a:avLst/>
          </a:prstGeom>
          <a:noFill/>
          <a:ln>
            <a:noFill/>
          </a:ln>
        </p:spPr>
      </p:pic>
      <p:pic>
        <p:nvPicPr>
          <p:cNvPr id="1092" name="Google Shape;1092;p150"/>
          <p:cNvPicPr preferRelativeResize="0"/>
          <p:nvPr/>
        </p:nvPicPr>
        <p:blipFill>
          <a:blip r:embed="rId5">
            <a:alphaModFix/>
          </a:blip>
          <a:stretch>
            <a:fillRect/>
          </a:stretch>
        </p:blipFill>
        <p:spPr>
          <a:xfrm>
            <a:off x="3128525" y="562550"/>
            <a:ext cx="2653149" cy="2653149"/>
          </a:xfrm>
          <a:prstGeom prst="rect">
            <a:avLst/>
          </a:prstGeom>
          <a:noFill/>
          <a:ln>
            <a:noFill/>
          </a:ln>
        </p:spPr>
      </p:pic>
      <p:sp>
        <p:nvSpPr>
          <p:cNvPr id="1093" name="Google Shape;1093;p150"/>
          <p:cNvSpPr/>
          <p:nvPr/>
        </p:nvSpPr>
        <p:spPr>
          <a:xfrm>
            <a:off x="3857650" y="774838"/>
            <a:ext cx="2776200" cy="25425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gtEl>
                                        <p:attrNameLst>
                                          <p:attrName>style.visibility</p:attrName>
                                        </p:attrNameLst>
                                      </p:cBhvr>
                                      <p:to>
                                        <p:strVal val="visible"/>
                                      </p:to>
                                    </p:set>
                                    <p:animEffect filter="fade" transition="in">
                                      <p:cBhvr>
                                        <p:cTn dur="1000"/>
                                        <p:tgtEl>
                                          <p:spTgt spid="1092"/>
                                        </p:tgtEl>
                                      </p:cBhvr>
                                    </p:animEffect>
                                  </p:childTnLst>
                                </p:cTn>
                              </p:par>
                              <p:par>
                                <p:cTn fill="hold" nodeType="withEffect" presetClass="entr" presetID="10" presetSubtype="0">
                                  <p:stCondLst>
                                    <p:cond delay="0"/>
                                  </p:stCondLst>
                                  <p:childTnLst>
                                    <p:set>
                                      <p:cBhvr>
                                        <p:cTn dur="1" fill="hold">
                                          <p:stCondLst>
                                            <p:cond delay="0"/>
                                          </p:stCondLst>
                                        </p:cTn>
                                        <p:tgtEl>
                                          <p:spTgt spid="1090"/>
                                        </p:tgtEl>
                                        <p:attrNameLst>
                                          <p:attrName>style.visibility</p:attrName>
                                        </p:attrNameLst>
                                      </p:cBhvr>
                                      <p:to>
                                        <p:strVal val="visible"/>
                                      </p:to>
                                    </p:set>
                                    <p:animEffect filter="fade" transition="in">
                                      <p:cBhvr>
                                        <p:cTn dur="1000"/>
                                        <p:tgtEl>
                                          <p:spTgt spid="10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3"/>
                                        </p:tgtEl>
                                        <p:attrNameLst>
                                          <p:attrName>style.visibility</p:attrName>
                                        </p:attrNameLst>
                                      </p:cBhvr>
                                      <p:to>
                                        <p:strVal val="visible"/>
                                      </p:to>
                                    </p:set>
                                    <p:animEffect filter="fade" transition="in">
                                      <p:cBhvr>
                                        <p:cTn dur="1000"/>
                                        <p:tgtEl>
                                          <p:spTgt spid="10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nvSpPr>
        <p:spPr>
          <a:xfrm>
            <a:off x="4168700" y="1038925"/>
            <a:ext cx="4822800" cy="2039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400">
                <a:solidFill>
                  <a:schemeClr val="accent5"/>
                </a:solidFill>
                <a:latin typeface="Open Sans"/>
                <a:ea typeface="Open Sans"/>
                <a:cs typeface="Open Sans"/>
                <a:sym typeface="Open Sans"/>
              </a:rPr>
              <a:t>Es la capacidad de concentrarse en sus tareas más importantes y realizarlas satisfactoriamente de principio a fin.</a:t>
            </a:r>
            <a:endParaRPr sz="2400">
              <a:solidFill>
                <a:schemeClr val="accent5"/>
              </a:solidFill>
              <a:latin typeface="Open Sans"/>
              <a:ea typeface="Open Sans"/>
              <a:cs typeface="Open Sans"/>
              <a:sym typeface="Open Sans"/>
            </a:endParaRPr>
          </a:p>
        </p:txBody>
      </p:sp>
      <p:sp>
        <p:nvSpPr>
          <p:cNvPr id="169" name="Google Shape;169;p26"/>
          <p:cNvSpPr/>
          <p:nvPr/>
        </p:nvSpPr>
        <p:spPr>
          <a:xfrm>
            <a:off x="12825" y="25650"/>
            <a:ext cx="3976200" cy="5143500"/>
          </a:xfrm>
          <a:prstGeom prst="rect">
            <a:avLst/>
          </a:prstGeom>
          <a:solidFill>
            <a:srgbClr val="FE5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txBox="1"/>
          <p:nvPr/>
        </p:nvSpPr>
        <p:spPr>
          <a:xfrm>
            <a:off x="89775" y="936350"/>
            <a:ext cx="3822300" cy="782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pt-BR" sz="3600">
                <a:solidFill>
                  <a:srgbClr val="FFFFFF"/>
                </a:solidFill>
                <a:latin typeface="Open Sans"/>
                <a:ea typeface="Open Sans"/>
                <a:cs typeface="Open Sans"/>
                <a:sym typeface="Open Sans"/>
              </a:rPr>
              <a:t>Claves del éxito profesional</a:t>
            </a:r>
            <a:endParaRPr b="1" sz="3600">
              <a:solidFill>
                <a:srgbClr val="FFFFFF"/>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p:nvPr/>
        </p:nvSpPr>
        <p:spPr>
          <a:xfrm>
            <a:off x="12825" y="25650"/>
            <a:ext cx="3976200" cy="5143500"/>
          </a:xfrm>
          <a:prstGeom prst="rect">
            <a:avLst/>
          </a:prstGeom>
          <a:solidFill>
            <a:srgbClr val="5563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txBox="1"/>
          <p:nvPr/>
        </p:nvSpPr>
        <p:spPr>
          <a:xfrm>
            <a:off x="89775" y="736750"/>
            <a:ext cx="3822300" cy="782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pt-BR" sz="5100">
                <a:solidFill>
                  <a:srgbClr val="FFFFFF"/>
                </a:solidFill>
                <a:latin typeface="Open Sans"/>
                <a:ea typeface="Open Sans"/>
                <a:cs typeface="Open Sans"/>
                <a:sym typeface="Open Sans"/>
              </a:rPr>
              <a:t>Objetivos </a:t>
            </a:r>
            <a:endParaRPr b="1" sz="5100">
              <a:solidFill>
                <a:srgbClr val="FFFFFF"/>
              </a:solidFill>
              <a:latin typeface="Open Sans"/>
              <a:ea typeface="Open Sans"/>
              <a:cs typeface="Open Sans"/>
              <a:sym typeface="Open Sans"/>
            </a:endParaRPr>
          </a:p>
          <a:p>
            <a:pPr indent="0" lvl="0" marL="0" rtl="0" algn="ctr">
              <a:lnSpc>
                <a:spcPct val="115000"/>
              </a:lnSpc>
              <a:spcBef>
                <a:spcPts val="0"/>
              </a:spcBef>
              <a:spcAft>
                <a:spcPts val="0"/>
              </a:spcAft>
              <a:buNone/>
            </a:pPr>
            <a:r>
              <a:rPr b="1" lang="pt-BR" sz="5100">
                <a:solidFill>
                  <a:srgbClr val="FFFFFF"/>
                </a:solidFill>
                <a:latin typeface="Open Sans"/>
                <a:ea typeface="Open Sans"/>
                <a:cs typeface="Open Sans"/>
                <a:sym typeface="Open Sans"/>
              </a:rPr>
              <a:t>de este </a:t>
            </a:r>
            <a:r>
              <a:rPr b="1" lang="pt-BR" sz="5100">
                <a:solidFill>
                  <a:srgbClr val="FFFFFF"/>
                </a:solidFill>
                <a:latin typeface="Open Sans"/>
                <a:ea typeface="Open Sans"/>
                <a:cs typeface="Open Sans"/>
                <a:sym typeface="Open Sans"/>
              </a:rPr>
              <a:t>curso</a:t>
            </a:r>
            <a:endParaRPr b="1" sz="5100">
              <a:solidFill>
                <a:srgbClr val="FFFFFF"/>
              </a:solidFill>
              <a:latin typeface="Open Sans"/>
              <a:ea typeface="Open Sans"/>
              <a:cs typeface="Open Sans"/>
              <a:sym typeface="Open Sans"/>
            </a:endParaRPr>
          </a:p>
        </p:txBody>
      </p:sp>
      <p:sp>
        <p:nvSpPr>
          <p:cNvPr id="177" name="Google Shape;177;p27"/>
          <p:cNvSpPr txBox="1"/>
          <p:nvPr/>
        </p:nvSpPr>
        <p:spPr>
          <a:xfrm>
            <a:off x="4095350" y="941650"/>
            <a:ext cx="4822800" cy="203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pt-BR" sz="2400">
                <a:solidFill>
                  <a:srgbClr val="434343"/>
                </a:solidFill>
                <a:latin typeface="Open Sans"/>
                <a:ea typeface="Open Sans"/>
                <a:cs typeface="Open Sans"/>
                <a:sym typeface="Open Sans"/>
              </a:rPr>
              <a:t>Mejorar nuestra productividad y rendimiento.</a:t>
            </a:r>
            <a:endParaRPr sz="2400">
              <a:solidFill>
                <a:srgbClr val="434343"/>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sz="2400">
              <a:solidFill>
                <a:srgbClr val="434343"/>
              </a:solidFill>
              <a:latin typeface="Open Sans"/>
              <a:ea typeface="Open Sans"/>
              <a:cs typeface="Open Sans"/>
              <a:sym typeface="Open Sans"/>
            </a:endParaRPr>
          </a:p>
          <a:p>
            <a:pPr indent="0" lvl="0" marL="0" rtl="0" algn="ctr">
              <a:lnSpc>
                <a:spcPct val="115000"/>
              </a:lnSpc>
              <a:spcBef>
                <a:spcPts val="0"/>
              </a:spcBef>
              <a:spcAft>
                <a:spcPts val="0"/>
              </a:spcAft>
              <a:buNone/>
            </a:pPr>
            <a:r>
              <a:rPr lang="pt-BR" sz="2400">
                <a:solidFill>
                  <a:srgbClr val="434343"/>
                </a:solidFill>
                <a:latin typeface="Open Sans"/>
                <a:ea typeface="Open Sans"/>
                <a:cs typeface="Open Sans"/>
                <a:sym typeface="Open Sans"/>
              </a:rPr>
              <a:t>Descubrir cómo ser más valiosos en nuestra área de especialización.</a:t>
            </a:r>
            <a:endParaRPr sz="2400">
              <a:solidFill>
                <a:srgbClr val="434343"/>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nvSpPr>
        <p:spPr>
          <a:xfrm>
            <a:off x="21200" y="223050"/>
            <a:ext cx="9014400" cy="2112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3000">
                <a:latin typeface="Open Sans"/>
                <a:ea typeface="Open Sans"/>
                <a:cs typeface="Open Sans"/>
                <a:sym typeface="Open Sans"/>
              </a:rPr>
              <a:t>Distinguir la tarea principal y cumplirla con</a:t>
            </a:r>
            <a:endParaRPr sz="3000">
              <a:latin typeface="Open Sans"/>
              <a:ea typeface="Open Sans"/>
              <a:cs typeface="Open Sans"/>
              <a:sym typeface="Open Sans"/>
            </a:endParaRPr>
          </a:p>
          <a:p>
            <a:pPr indent="0" lvl="0" marL="0" rtl="0" algn="ctr">
              <a:lnSpc>
                <a:spcPct val="150000"/>
              </a:lnSpc>
              <a:spcBef>
                <a:spcPts val="0"/>
              </a:spcBef>
              <a:spcAft>
                <a:spcPts val="0"/>
              </a:spcAft>
              <a:buNone/>
            </a:pPr>
            <a:r>
              <a:rPr lang="pt-BR" sz="3000">
                <a:latin typeface="Open Sans"/>
                <a:ea typeface="Open Sans"/>
                <a:cs typeface="Open Sans"/>
                <a:sym typeface="Open Sans"/>
              </a:rPr>
              <a:t>velocidad y competencia</a:t>
            </a:r>
            <a:endParaRPr sz="3000">
              <a:latin typeface="Open Sans"/>
              <a:ea typeface="Open Sans"/>
              <a:cs typeface="Open Sans"/>
              <a:sym typeface="Open Sans"/>
            </a:endParaRPr>
          </a:p>
          <a:p>
            <a:pPr indent="0" lvl="0" marL="0" rtl="0" algn="ctr">
              <a:lnSpc>
                <a:spcPct val="150000"/>
              </a:lnSpc>
              <a:spcBef>
                <a:spcPts val="0"/>
              </a:spcBef>
              <a:spcAft>
                <a:spcPts val="0"/>
              </a:spcAft>
              <a:buNone/>
            </a:pPr>
            <a:r>
              <a:t/>
            </a:r>
            <a:endParaRPr sz="3000">
              <a:latin typeface="Open Sans"/>
              <a:ea typeface="Open Sans"/>
              <a:cs typeface="Open Sans"/>
              <a:sym typeface="Open Sans"/>
            </a:endParaRPr>
          </a:p>
        </p:txBody>
      </p:sp>
      <p:cxnSp>
        <p:nvCxnSpPr>
          <p:cNvPr id="183" name="Google Shape;183;p28"/>
          <p:cNvCxnSpPr/>
          <p:nvPr/>
        </p:nvCxnSpPr>
        <p:spPr>
          <a:xfrm flipH="1">
            <a:off x="4522700" y="1692650"/>
            <a:ext cx="11400" cy="1089300"/>
          </a:xfrm>
          <a:prstGeom prst="straightConnector1">
            <a:avLst/>
          </a:prstGeom>
          <a:noFill/>
          <a:ln cap="flat" cmpd="sng" w="38100">
            <a:solidFill>
              <a:srgbClr val="FE5F55"/>
            </a:solidFill>
            <a:prstDash val="solid"/>
            <a:round/>
            <a:headEnd len="med" w="med" type="none"/>
            <a:tailEnd len="med" w="med" type="triangle"/>
          </a:ln>
        </p:spPr>
      </p:cxnSp>
      <p:sp>
        <p:nvSpPr>
          <p:cNvPr id="184" name="Google Shape;184;p28"/>
          <p:cNvSpPr txBox="1"/>
          <p:nvPr/>
        </p:nvSpPr>
        <p:spPr>
          <a:xfrm>
            <a:off x="2169475" y="2894150"/>
            <a:ext cx="5998200" cy="15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000">
                <a:latin typeface="Open Sans"/>
                <a:ea typeface="Open Sans"/>
                <a:cs typeface="Open Sans"/>
                <a:sym typeface="Open Sans"/>
              </a:rPr>
              <a:t>Talento a desarrollar</a:t>
            </a:r>
            <a:endParaRPr sz="30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p:nvPr/>
        </p:nvSpPr>
        <p:spPr>
          <a:xfrm>
            <a:off x="-15000" y="-30000"/>
            <a:ext cx="3299100" cy="529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txBox="1"/>
          <p:nvPr/>
        </p:nvSpPr>
        <p:spPr>
          <a:xfrm>
            <a:off x="-51900" y="1327050"/>
            <a:ext cx="3372900" cy="124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3400">
                <a:solidFill>
                  <a:srgbClr val="FFFFFF"/>
                </a:solidFill>
                <a:latin typeface="Open Sans"/>
                <a:ea typeface="Open Sans"/>
                <a:cs typeface="Open Sans"/>
                <a:sym typeface="Open Sans"/>
              </a:rPr>
              <a:t>Necesidad </a:t>
            </a:r>
            <a:endParaRPr b="1" sz="3400">
              <a:solidFill>
                <a:srgbClr val="FFFFFF"/>
              </a:solidFill>
              <a:latin typeface="Open Sans"/>
              <a:ea typeface="Open Sans"/>
              <a:cs typeface="Open Sans"/>
              <a:sym typeface="Open Sans"/>
            </a:endParaRPr>
          </a:p>
          <a:p>
            <a:pPr indent="0" lvl="0" marL="0" rtl="0" algn="ctr">
              <a:spcBef>
                <a:spcPts val="0"/>
              </a:spcBef>
              <a:spcAft>
                <a:spcPts val="0"/>
              </a:spcAft>
              <a:buNone/>
            </a:pPr>
            <a:r>
              <a:rPr b="1" lang="pt-BR" sz="3400">
                <a:solidFill>
                  <a:srgbClr val="FFFFFF"/>
                </a:solidFill>
                <a:latin typeface="Open Sans"/>
                <a:ea typeface="Open Sans"/>
                <a:cs typeface="Open Sans"/>
                <a:sym typeface="Open Sans"/>
              </a:rPr>
              <a:t>de </a:t>
            </a:r>
            <a:endParaRPr b="1" sz="3400">
              <a:solidFill>
                <a:srgbClr val="FFFFFF"/>
              </a:solidFill>
              <a:latin typeface="Open Sans"/>
              <a:ea typeface="Open Sans"/>
              <a:cs typeface="Open Sans"/>
              <a:sym typeface="Open Sans"/>
            </a:endParaRPr>
          </a:p>
          <a:p>
            <a:pPr indent="0" lvl="0" marL="0" rtl="0" algn="ctr">
              <a:spcBef>
                <a:spcPts val="0"/>
              </a:spcBef>
              <a:spcAft>
                <a:spcPts val="0"/>
              </a:spcAft>
              <a:buNone/>
            </a:pPr>
            <a:r>
              <a:rPr b="1" lang="pt-BR" sz="3400">
                <a:solidFill>
                  <a:srgbClr val="FFFFFF"/>
                </a:solidFill>
                <a:latin typeface="Open Sans"/>
                <a:ea typeface="Open Sans"/>
                <a:cs typeface="Open Sans"/>
                <a:sym typeface="Open Sans"/>
              </a:rPr>
              <a:t>ser selectivo</a:t>
            </a:r>
            <a:endParaRPr b="1" sz="3400">
              <a:solidFill>
                <a:srgbClr val="FFFFFF"/>
              </a:solidFill>
              <a:latin typeface="Open Sans"/>
              <a:ea typeface="Open Sans"/>
              <a:cs typeface="Open Sans"/>
              <a:sym typeface="Open Sans"/>
            </a:endParaRPr>
          </a:p>
        </p:txBody>
      </p:sp>
      <p:sp>
        <p:nvSpPr>
          <p:cNvPr id="191" name="Google Shape;191;p29"/>
          <p:cNvSpPr txBox="1"/>
          <p:nvPr/>
        </p:nvSpPr>
        <p:spPr>
          <a:xfrm>
            <a:off x="3509100" y="1478300"/>
            <a:ext cx="5634900" cy="8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Open Sans"/>
                <a:ea typeface="Open Sans"/>
                <a:cs typeface="Open Sans"/>
                <a:sym typeface="Open Sans"/>
              </a:rPr>
              <a:t>Crea el hábito de establecer prioridades,</a:t>
            </a:r>
            <a:endParaRPr sz="2400">
              <a:latin typeface="Open Sans"/>
              <a:ea typeface="Open Sans"/>
              <a:cs typeface="Open Sans"/>
              <a:sym typeface="Open Sans"/>
            </a:endParaRPr>
          </a:p>
        </p:txBody>
      </p:sp>
      <p:sp>
        <p:nvSpPr>
          <p:cNvPr id="192" name="Google Shape;192;p29"/>
          <p:cNvSpPr txBox="1"/>
          <p:nvPr/>
        </p:nvSpPr>
        <p:spPr>
          <a:xfrm>
            <a:off x="3509105" y="2620425"/>
            <a:ext cx="5114400" cy="8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Open Sans"/>
                <a:ea typeface="Open Sans"/>
                <a:cs typeface="Open Sans"/>
                <a:sym typeface="Open Sans"/>
              </a:rPr>
              <a:t>Terminar tareas importantes.</a:t>
            </a:r>
            <a:endParaRPr sz="2400">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0"/>
          <p:cNvPicPr preferRelativeResize="0"/>
          <p:nvPr/>
        </p:nvPicPr>
        <p:blipFill rotWithShape="1">
          <a:blip r:embed="rId3">
            <a:alphaModFix/>
          </a:blip>
          <a:srcRect b="20153" l="0" r="2448" t="13313"/>
          <a:stretch/>
        </p:blipFill>
        <p:spPr>
          <a:xfrm>
            <a:off x="0" y="1124663"/>
            <a:ext cx="8622475" cy="3134075"/>
          </a:xfrm>
          <a:prstGeom prst="rect">
            <a:avLst/>
          </a:prstGeom>
          <a:noFill/>
          <a:ln>
            <a:noFill/>
          </a:ln>
        </p:spPr>
      </p:pic>
      <p:sp>
        <p:nvSpPr>
          <p:cNvPr id="198" name="Google Shape;198;p30"/>
          <p:cNvSpPr txBox="1"/>
          <p:nvPr/>
        </p:nvSpPr>
        <p:spPr>
          <a:xfrm>
            <a:off x="30000" y="164950"/>
            <a:ext cx="2414400" cy="2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FE5F55"/>
                </a:solidFill>
                <a:latin typeface="Open Sans"/>
                <a:ea typeface="Open Sans"/>
                <a:cs typeface="Open Sans"/>
                <a:sym typeface="Open Sans"/>
              </a:rPr>
              <a:t>Tareas:</a:t>
            </a:r>
            <a:endParaRPr b="1" sz="4800">
              <a:solidFill>
                <a:srgbClr val="FE5F55"/>
              </a:solidFill>
              <a:latin typeface="Open Sans"/>
              <a:ea typeface="Open Sans"/>
              <a:cs typeface="Open Sans"/>
              <a:sym typeface="Open Sans"/>
            </a:endParaRPr>
          </a:p>
        </p:txBody>
      </p:sp>
      <p:sp>
        <p:nvSpPr>
          <p:cNvPr id="199" name="Google Shape;199;p30"/>
          <p:cNvSpPr/>
          <p:nvPr/>
        </p:nvSpPr>
        <p:spPr>
          <a:xfrm>
            <a:off x="-15000" y="1079675"/>
            <a:ext cx="9297300" cy="335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txBox="1"/>
          <p:nvPr/>
        </p:nvSpPr>
        <p:spPr>
          <a:xfrm>
            <a:off x="119975" y="1574525"/>
            <a:ext cx="6433200" cy="7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000">
                <a:latin typeface="Open Sans"/>
                <a:ea typeface="Open Sans"/>
                <a:cs typeface="Open Sans"/>
                <a:sym typeface="Open Sans"/>
              </a:rPr>
              <a:t>¿Cuándo Ana empezará?</a:t>
            </a:r>
            <a:endParaRPr sz="3000">
              <a:latin typeface="Open Sans"/>
              <a:ea typeface="Open Sans"/>
              <a:cs typeface="Open Sans"/>
              <a:sym typeface="Open Sans"/>
            </a:endParaRPr>
          </a:p>
        </p:txBody>
      </p:sp>
      <p:sp>
        <p:nvSpPr>
          <p:cNvPr id="201" name="Google Shape;201;p30"/>
          <p:cNvSpPr txBox="1"/>
          <p:nvPr/>
        </p:nvSpPr>
        <p:spPr>
          <a:xfrm>
            <a:off x="119975" y="2294350"/>
            <a:ext cx="8502600" cy="7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000">
                <a:latin typeface="Open Sans"/>
                <a:ea typeface="Open Sans"/>
                <a:cs typeface="Open Sans"/>
                <a:sym typeface="Open Sans"/>
              </a:rPr>
              <a:t>¿A qué hora del día asistirá a clases?</a:t>
            </a:r>
            <a:endParaRPr sz="3000">
              <a:latin typeface="Open Sans"/>
              <a:ea typeface="Open Sans"/>
              <a:cs typeface="Open Sans"/>
              <a:sym typeface="Open Sans"/>
            </a:endParaRPr>
          </a:p>
        </p:txBody>
      </p:sp>
      <p:sp>
        <p:nvSpPr>
          <p:cNvPr id="202" name="Google Shape;202;p30"/>
          <p:cNvSpPr txBox="1"/>
          <p:nvPr/>
        </p:nvSpPr>
        <p:spPr>
          <a:xfrm>
            <a:off x="59938" y="3089050"/>
            <a:ext cx="8502600" cy="7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000">
                <a:latin typeface="Open Sans"/>
                <a:ea typeface="Open Sans"/>
                <a:cs typeface="Open Sans"/>
                <a:sym typeface="Open Sans"/>
              </a:rPr>
              <a:t>¿Cuándo pensa terminar los cursos</a:t>
            </a:r>
            <a:r>
              <a:rPr lang="pt-BR" sz="3000">
                <a:latin typeface="Open Sans"/>
                <a:ea typeface="Open Sans"/>
                <a:cs typeface="Open Sans"/>
                <a:sym typeface="Open Sans"/>
              </a:rPr>
              <a:t>?</a:t>
            </a:r>
            <a:endParaRPr sz="30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p:nvPr/>
        </p:nvSpPr>
        <p:spPr>
          <a:xfrm>
            <a:off x="-263593" y="201413"/>
            <a:ext cx="6512100" cy="45753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31"/>
          <p:cNvPicPr preferRelativeResize="0"/>
          <p:nvPr/>
        </p:nvPicPr>
        <p:blipFill rotWithShape="1">
          <a:blip r:embed="rId3">
            <a:alphaModFix/>
          </a:blip>
          <a:srcRect b="13277" l="0" r="0" t="0"/>
          <a:stretch/>
        </p:blipFill>
        <p:spPr>
          <a:xfrm>
            <a:off x="968775" y="796136"/>
            <a:ext cx="4528656" cy="3927441"/>
          </a:xfrm>
          <a:prstGeom prst="rect">
            <a:avLst/>
          </a:prstGeom>
          <a:noFill/>
          <a:ln>
            <a:noFill/>
          </a:ln>
        </p:spPr>
      </p:pic>
      <p:pic>
        <p:nvPicPr>
          <p:cNvPr id="209" name="Google Shape;209;p31"/>
          <p:cNvPicPr preferRelativeResize="0"/>
          <p:nvPr/>
        </p:nvPicPr>
        <p:blipFill>
          <a:blip r:embed="rId4">
            <a:alphaModFix/>
          </a:blip>
          <a:stretch>
            <a:fillRect/>
          </a:stretch>
        </p:blipFill>
        <p:spPr>
          <a:xfrm>
            <a:off x="377038" y="290550"/>
            <a:ext cx="2102088" cy="2102088"/>
          </a:xfrm>
          <a:prstGeom prst="rect">
            <a:avLst/>
          </a:prstGeom>
          <a:noFill/>
          <a:ln>
            <a:noFill/>
          </a:ln>
        </p:spPr>
      </p:pic>
      <p:pic>
        <p:nvPicPr>
          <p:cNvPr id="210" name="Google Shape;210;p31"/>
          <p:cNvPicPr preferRelativeResize="0"/>
          <p:nvPr/>
        </p:nvPicPr>
        <p:blipFill>
          <a:blip r:embed="rId5">
            <a:alphaModFix/>
          </a:blip>
          <a:stretch>
            <a:fillRect/>
          </a:stretch>
        </p:blipFill>
        <p:spPr>
          <a:xfrm flipH="1">
            <a:off x="3601908" y="555253"/>
            <a:ext cx="1340313" cy="1340313"/>
          </a:xfrm>
          <a:prstGeom prst="rect">
            <a:avLst/>
          </a:prstGeom>
          <a:noFill/>
          <a:ln>
            <a:noFill/>
          </a:ln>
        </p:spPr>
      </p:pic>
      <p:pic>
        <p:nvPicPr>
          <p:cNvPr id="211" name="Google Shape;211;p31"/>
          <p:cNvPicPr preferRelativeResize="0"/>
          <p:nvPr/>
        </p:nvPicPr>
        <p:blipFill>
          <a:blip r:embed="rId6">
            <a:alphaModFix/>
          </a:blip>
          <a:stretch>
            <a:fillRect/>
          </a:stretch>
        </p:blipFill>
        <p:spPr>
          <a:xfrm flipH="1">
            <a:off x="4501682" y="1590303"/>
            <a:ext cx="1340313" cy="1340313"/>
          </a:xfrm>
          <a:prstGeom prst="rect">
            <a:avLst/>
          </a:prstGeom>
          <a:noFill/>
          <a:ln>
            <a:noFill/>
          </a:ln>
        </p:spPr>
      </p:pic>
      <p:pic>
        <p:nvPicPr>
          <p:cNvPr id="212" name="Google Shape;212;p31"/>
          <p:cNvPicPr preferRelativeResize="0"/>
          <p:nvPr/>
        </p:nvPicPr>
        <p:blipFill>
          <a:blip r:embed="rId7">
            <a:alphaModFix/>
          </a:blip>
          <a:stretch>
            <a:fillRect/>
          </a:stretch>
        </p:blipFill>
        <p:spPr>
          <a:xfrm>
            <a:off x="953449" y="866962"/>
            <a:ext cx="949260" cy="949260"/>
          </a:xfrm>
          <a:prstGeom prst="rect">
            <a:avLst/>
          </a:prstGeom>
          <a:noFill/>
          <a:ln>
            <a:noFill/>
          </a:ln>
        </p:spPr>
      </p:pic>
      <p:pic>
        <p:nvPicPr>
          <p:cNvPr id="213" name="Google Shape;213;p31"/>
          <p:cNvPicPr preferRelativeResize="0"/>
          <p:nvPr/>
        </p:nvPicPr>
        <p:blipFill>
          <a:blip r:embed="rId8">
            <a:alphaModFix/>
          </a:blip>
          <a:stretch>
            <a:fillRect/>
          </a:stretch>
        </p:blipFill>
        <p:spPr>
          <a:xfrm>
            <a:off x="3858372" y="750778"/>
            <a:ext cx="949260" cy="949260"/>
          </a:xfrm>
          <a:prstGeom prst="rect">
            <a:avLst/>
          </a:prstGeom>
          <a:noFill/>
          <a:ln>
            <a:noFill/>
          </a:ln>
        </p:spPr>
      </p:pic>
      <p:pic>
        <p:nvPicPr>
          <p:cNvPr id="214" name="Google Shape;214;p31"/>
          <p:cNvPicPr preferRelativeResize="0"/>
          <p:nvPr/>
        </p:nvPicPr>
        <p:blipFill>
          <a:blip r:embed="rId9">
            <a:alphaModFix/>
          </a:blip>
          <a:stretch>
            <a:fillRect/>
          </a:stretch>
        </p:blipFill>
        <p:spPr>
          <a:xfrm>
            <a:off x="4847445" y="1936068"/>
            <a:ext cx="648783" cy="648783"/>
          </a:xfrm>
          <a:prstGeom prst="rect">
            <a:avLst/>
          </a:prstGeom>
          <a:noFill/>
          <a:ln>
            <a:noFill/>
          </a:ln>
        </p:spPr>
      </p:pic>
      <p:pic>
        <p:nvPicPr>
          <p:cNvPr id="215" name="Google Shape;215;p31"/>
          <p:cNvPicPr preferRelativeResize="0"/>
          <p:nvPr/>
        </p:nvPicPr>
        <p:blipFill>
          <a:blip r:embed="rId6">
            <a:alphaModFix/>
          </a:blip>
          <a:stretch>
            <a:fillRect/>
          </a:stretch>
        </p:blipFill>
        <p:spPr>
          <a:xfrm>
            <a:off x="513004" y="2021915"/>
            <a:ext cx="1506090" cy="1506066"/>
          </a:xfrm>
          <a:prstGeom prst="rect">
            <a:avLst/>
          </a:prstGeom>
          <a:noFill/>
          <a:ln>
            <a:noFill/>
          </a:ln>
        </p:spPr>
      </p:pic>
      <p:pic>
        <p:nvPicPr>
          <p:cNvPr id="216" name="Google Shape;216;p31"/>
          <p:cNvPicPr preferRelativeResize="0"/>
          <p:nvPr/>
        </p:nvPicPr>
        <p:blipFill>
          <a:blip r:embed="rId10">
            <a:alphaModFix/>
          </a:blip>
          <a:stretch>
            <a:fillRect/>
          </a:stretch>
        </p:blipFill>
        <p:spPr>
          <a:xfrm>
            <a:off x="824048" y="2332945"/>
            <a:ext cx="862407" cy="862407"/>
          </a:xfrm>
          <a:prstGeom prst="rect">
            <a:avLst/>
          </a:prstGeom>
          <a:noFill/>
          <a:ln>
            <a:noFill/>
          </a:ln>
        </p:spPr>
      </p:pic>
      <p:pic>
        <p:nvPicPr>
          <p:cNvPr id="217" name="Google Shape;217;p31"/>
          <p:cNvPicPr preferRelativeResize="0"/>
          <p:nvPr/>
        </p:nvPicPr>
        <p:blipFill>
          <a:blip r:embed="rId11">
            <a:alphaModFix/>
          </a:blip>
          <a:stretch>
            <a:fillRect/>
          </a:stretch>
        </p:blipFill>
        <p:spPr>
          <a:xfrm flipH="1" rot="-1147511">
            <a:off x="2173680" y="13508"/>
            <a:ext cx="1682925" cy="1682925"/>
          </a:xfrm>
          <a:prstGeom prst="rect">
            <a:avLst/>
          </a:prstGeom>
          <a:noFill/>
          <a:ln>
            <a:noFill/>
          </a:ln>
        </p:spPr>
      </p:pic>
      <p:pic>
        <p:nvPicPr>
          <p:cNvPr id="218" name="Google Shape;218;p31"/>
          <p:cNvPicPr preferRelativeResize="0"/>
          <p:nvPr/>
        </p:nvPicPr>
        <p:blipFill rotWithShape="1">
          <a:blip r:embed="rId12">
            <a:alphaModFix/>
          </a:blip>
          <a:srcRect b="0" l="0" r="0" t="0"/>
          <a:stretch/>
        </p:blipFill>
        <p:spPr>
          <a:xfrm>
            <a:off x="2565884" y="380339"/>
            <a:ext cx="949260" cy="949260"/>
          </a:xfrm>
          <a:prstGeom prst="rect">
            <a:avLst/>
          </a:prstGeom>
          <a:noFill/>
          <a:ln>
            <a:noFill/>
          </a:ln>
        </p:spPr>
      </p:pic>
      <p:sp>
        <p:nvSpPr>
          <p:cNvPr id="219" name="Google Shape;219;p31"/>
          <p:cNvSpPr/>
          <p:nvPr/>
        </p:nvSpPr>
        <p:spPr>
          <a:xfrm>
            <a:off x="-801900" y="-216651"/>
            <a:ext cx="1340400" cy="4940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31"/>
          <p:cNvPicPr preferRelativeResize="0"/>
          <p:nvPr/>
        </p:nvPicPr>
        <p:blipFill>
          <a:blip r:embed="rId13">
            <a:alphaModFix/>
          </a:blip>
          <a:stretch>
            <a:fillRect/>
          </a:stretch>
        </p:blipFill>
        <p:spPr>
          <a:xfrm>
            <a:off x="6319200" y="1190588"/>
            <a:ext cx="2627424" cy="26274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Aula 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nvSpPr>
        <p:spPr>
          <a:xfrm>
            <a:off x="237475" y="476200"/>
            <a:ext cx="8754000" cy="9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4800">
                <a:solidFill>
                  <a:srgbClr val="FE5F55"/>
                </a:solidFill>
                <a:latin typeface="Open Sans"/>
                <a:ea typeface="Open Sans"/>
                <a:cs typeface="Open Sans"/>
                <a:sym typeface="Open Sans"/>
              </a:rPr>
              <a:t>Desarrollar hábitos exitosos</a:t>
            </a:r>
            <a:endParaRPr b="1" sz="4800">
              <a:solidFill>
                <a:srgbClr val="FE5F55"/>
              </a:solidFill>
              <a:latin typeface="Open Sans"/>
              <a:ea typeface="Open Sans"/>
              <a:cs typeface="Open Sans"/>
              <a:sym typeface="Open Sans"/>
            </a:endParaRPr>
          </a:p>
        </p:txBody>
      </p:sp>
      <p:sp>
        <p:nvSpPr>
          <p:cNvPr id="226" name="Google Shape;226;p32"/>
          <p:cNvSpPr txBox="1"/>
          <p:nvPr/>
        </p:nvSpPr>
        <p:spPr>
          <a:xfrm>
            <a:off x="237475" y="2125650"/>
            <a:ext cx="5359500" cy="8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Open Sans"/>
                <a:ea typeface="Open Sans"/>
                <a:cs typeface="Open Sans"/>
                <a:sym typeface="Open Sans"/>
              </a:rPr>
              <a:t>Éxito en la vida y el trabajo</a:t>
            </a:r>
            <a:endParaRPr sz="2400">
              <a:latin typeface="Open Sans"/>
              <a:ea typeface="Open Sans"/>
              <a:cs typeface="Open Sans"/>
              <a:sym typeface="Open Sans"/>
            </a:endParaRPr>
          </a:p>
        </p:txBody>
      </p:sp>
      <p:cxnSp>
        <p:nvCxnSpPr>
          <p:cNvPr id="227" name="Google Shape;227;p32"/>
          <p:cNvCxnSpPr/>
          <p:nvPr/>
        </p:nvCxnSpPr>
        <p:spPr>
          <a:xfrm>
            <a:off x="4435325" y="2448675"/>
            <a:ext cx="939000" cy="0"/>
          </a:xfrm>
          <a:prstGeom prst="straightConnector1">
            <a:avLst/>
          </a:prstGeom>
          <a:noFill/>
          <a:ln cap="flat" cmpd="sng" w="19050">
            <a:solidFill>
              <a:schemeClr val="dk2"/>
            </a:solidFill>
            <a:prstDash val="solid"/>
            <a:round/>
            <a:headEnd len="med" w="med" type="none"/>
            <a:tailEnd len="med" w="med" type="triangle"/>
          </a:ln>
        </p:spPr>
      </p:cxnSp>
      <p:sp>
        <p:nvSpPr>
          <p:cNvPr id="228" name="Google Shape;228;p32"/>
          <p:cNvSpPr txBox="1"/>
          <p:nvPr/>
        </p:nvSpPr>
        <p:spPr>
          <a:xfrm>
            <a:off x="5596975" y="2125650"/>
            <a:ext cx="4125900" cy="8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Open Sans"/>
                <a:ea typeface="Open Sans"/>
                <a:cs typeface="Open Sans"/>
                <a:sym typeface="Open Sans"/>
              </a:rPr>
              <a:t>Hábitos </a:t>
            </a:r>
            <a:endParaRPr sz="24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p:nvPr/>
        </p:nvSpPr>
        <p:spPr>
          <a:xfrm>
            <a:off x="-578500" y="1784475"/>
            <a:ext cx="4659300" cy="1561500"/>
          </a:xfrm>
          <a:prstGeom prst="bracePai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3"/>
          <p:cNvSpPr txBox="1"/>
          <p:nvPr/>
        </p:nvSpPr>
        <p:spPr>
          <a:xfrm>
            <a:off x="237475" y="174400"/>
            <a:ext cx="8754000" cy="9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4800">
                <a:solidFill>
                  <a:srgbClr val="FE5F55"/>
                </a:solidFill>
                <a:latin typeface="Open Sans"/>
                <a:ea typeface="Open Sans"/>
                <a:cs typeface="Open Sans"/>
                <a:sym typeface="Open Sans"/>
              </a:rPr>
              <a:t>Hábitos exitosos:</a:t>
            </a:r>
            <a:endParaRPr b="1" sz="4800">
              <a:solidFill>
                <a:srgbClr val="FE5F55"/>
              </a:solidFill>
              <a:latin typeface="Open Sans"/>
              <a:ea typeface="Open Sans"/>
              <a:cs typeface="Open Sans"/>
              <a:sym typeface="Open Sans"/>
            </a:endParaRPr>
          </a:p>
        </p:txBody>
      </p:sp>
      <p:sp>
        <p:nvSpPr>
          <p:cNvPr id="235" name="Google Shape;235;p33"/>
          <p:cNvSpPr txBox="1"/>
          <p:nvPr/>
        </p:nvSpPr>
        <p:spPr>
          <a:xfrm>
            <a:off x="237475" y="2322925"/>
            <a:ext cx="6652500" cy="6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400">
                <a:latin typeface="Open Sans"/>
                <a:ea typeface="Open Sans"/>
                <a:cs typeface="Open Sans"/>
                <a:sym typeface="Open Sans"/>
              </a:rPr>
              <a:t>Superar la dilación,</a:t>
            </a:r>
            <a:endParaRPr b="1" sz="2400">
              <a:latin typeface="Open Sans"/>
              <a:ea typeface="Open Sans"/>
              <a:cs typeface="Open Sans"/>
              <a:sym typeface="Open Sans"/>
            </a:endParaRPr>
          </a:p>
        </p:txBody>
      </p:sp>
      <p:sp>
        <p:nvSpPr>
          <p:cNvPr id="236" name="Google Shape;236;p33"/>
          <p:cNvSpPr txBox="1"/>
          <p:nvPr/>
        </p:nvSpPr>
        <p:spPr>
          <a:xfrm>
            <a:off x="237475" y="1718875"/>
            <a:ext cx="6652500" cy="6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400">
                <a:latin typeface="Open Sans"/>
                <a:ea typeface="Open Sans"/>
                <a:cs typeface="Open Sans"/>
                <a:sym typeface="Open Sans"/>
              </a:rPr>
              <a:t>Establecer prioridades,</a:t>
            </a:r>
            <a:endParaRPr b="1" sz="2400">
              <a:latin typeface="Open Sans"/>
              <a:ea typeface="Open Sans"/>
              <a:cs typeface="Open Sans"/>
              <a:sym typeface="Open Sans"/>
            </a:endParaRPr>
          </a:p>
        </p:txBody>
      </p:sp>
      <p:sp>
        <p:nvSpPr>
          <p:cNvPr id="237" name="Google Shape;237;p33"/>
          <p:cNvSpPr txBox="1"/>
          <p:nvPr/>
        </p:nvSpPr>
        <p:spPr>
          <a:xfrm>
            <a:off x="237475" y="2902800"/>
            <a:ext cx="7386000" cy="10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400">
                <a:latin typeface="Open Sans"/>
                <a:ea typeface="Open Sans"/>
                <a:cs typeface="Open Sans"/>
                <a:sym typeface="Open Sans"/>
              </a:rPr>
              <a:t>Concentración.</a:t>
            </a:r>
            <a:endParaRPr b="1" sz="2400">
              <a:latin typeface="Open Sans"/>
              <a:ea typeface="Open Sans"/>
              <a:cs typeface="Open Sans"/>
              <a:sym typeface="Open Sans"/>
            </a:endParaRPr>
          </a:p>
        </p:txBody>
      </p:sp>
      <p:sp>
        <p:nvSpPr>
          <p:cNvPr id="238" name="Google Shape;238;p33"/>
          <p:cNvSpPr txBox="1"/>
          <p:nvPr/>
        </p:nvSpPr>
        <p:spPr>
          <a:xfrm>
            <a:off x="4080800" y="1787425"/>
            <a:ext cx="4548000" cy="62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2400">
                <a:latin typeface="Open Sans"/>
                <a:ea typeface="Open Sans"/>
                <a:cs typeface="Open Sans"/>
                <a:sym typeface="Open Sans"/>
              </a:rPr>
              <a:t>Talento práctico y mental,</a:t>
            </a:r>
            <a:endParaRPr sz="2400">
              <a:latin typeface="Open Sans"/>
              <a:ea typeface="Open Sans"/>
              <a:cs typeface="Open Sans"/>
              <a:sym typeface="Open Sans"/>
            </a:endParaRPr>
          </a:p>
        </p:txBody>
      </p:sp>
      <p:sp>
        <p:nvSpPr>
          <p:cNvPr id="239" name="Google Shape;239;p33"/>
          <p:cNvSpPr txBox="1"/>
          <p:nvPr/>
        </p:nvSpPr>
        <p:spPr>
          <a:xfrm>
            <a:off x="4080800" y="2270025"/>
            <a:ext cx="4345800" cy="62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2400">
                <a:latin typeface="Open Sans"/>
                <a:ea typeface="Open Sans"/>
                <a:cs typeface="Open Sans"/>
                <a:sym typeface="Open Sans"/>
              </a:rPr>
              <a:t>que se puede aprender</a:t>
            </a:r>
            <a:endParaRPr sz="2400">
              <a:latin typeface="Open Sans"/>
              <a:ea typeface="Open Sans"/>
              <a:cs typeface="Open Sans"/>
              <a:sym typeface="Open Sans"/>
            </a:endParaRPr>
          </a:p>
        </p:txBody>
      </p:sp>
      <p:sp>
        <p:nvSpPr>
          <p:cNvPr id="240" name="Google Shape;240;p33"/>
          <p:cNvSpPr txBox="1"/>
          <p:nvPr/>
        </p:nvSpPr>
        <p:spPr>
          <a:xfrm>
            <a:off x="4078350" y="2733250"/>
            <a:ext cx="4439700" cy="62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2400">
                <a:latin typeface="Open Sans"/>
                <a:ea typeface="Open Sans"/>
                <a:cs typeface="Open Sans"/>
                <a:sym typeface="Open Sans"/>
              </a:rPr>
              <a:t>con la práctica y repetición.</a:t>
            </a:r>
            <a:endParaRPr sz="24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4"/>
          <p:cNvPicPr preferRelativeResize="0"/>
          <p:nvPr/>
        </p:nvPicPr>
        <p:blipFill>
          <a:blip r:embed="rId3">
            <a:alphaModFix/>
          </a:blip>
          <a:stretch>
            <a:fillRect/>
          </a:stretch>
        </p:blipFill>
        <p:spPr>
          <a:xfrm>
            <a:off x="824750" y="0"/>
            <a:ext cx="5143500" cy="5143500"/>
          </a:xfrm>
          <a:prstGeom prst="rect">
            <a:avLst/>
          </a:prstGeom>
          <a:noFill/>
          <a:ln>
            <a:noFill/>
          </a:ln>
        </p:spPr>
      </p:pic>
      <p:sp>
        <p:nvSpPr>
          <p:cNvPr id="246" name="Google Shape;246;p34"/>
          <p:cNvSpPr txBox="1"/>
          <p:nvPr/>
        </p:nvSpPr>
        <p:spPr>
          <a:xfrm>
            <a:off x="584800" y="554825"/>
            <a:ext cx="2069400" cy="73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2400">
                <a:latin typeface="Open Sans"/>
                <a:ea typeface="Open Sans"/>
                <a:cs typeface="Open Sans"/>
                <a:sym typeface="Open Sans"/>
              </a:rPr>
              <a:t>Buenos</a:t>
            </a:r>
            <a:endParaRPr sz="2400">
              <a:latin typeface="Open Sans"/>
              <a:ea typeface="Open Sans"/>
              <a:cs typeface="Open Sans"/>
              <a:sym typeface="Open Sans"/>
            </a:endParaRPr>
          </a:p>
          <a:p>
            <a:pPr indent="0" lvl="0" marL="0" rtl="0" algn="r">
              <a:spcBef>
                <a:spcPts val="0"/>
              </a:spcBef>
              <a:spcAft>
                <a:spcPts val="0"/>
              </a:spcAft>
              <a:buNone/>
            </a:pPr>
            <a:r>
              <a:rPr lang="pt-BR" sz="2400">
                <a:latin typeface="Open Sans"/>
                <a:ea typeface="Open Sans"/>
                <a:cs typeface="Open Sans"/>
                <a:sym typeface="Open Sans"/>
              </a:rPr>
              <a:t> hábitos</a:t>
            </a:r>
            <a:endParaRPr sz="2400">
              <a:latin typeface="Open Sans"/>
              <a:ea typeface="Open Sans"/>
              <a:cs typeface="Open Sans"/>
              <a:sym typeface="Open Sans"/>
            </a:endParaRPr>
          </a:p>
        </p:txBody>
      </p:sp>
      <p:sp>
        <p:nvSpPr>
          <p:cNvPr id="247" name="Google Shape;247;p34"/>
          <p:cNvSpPr/>
          <p:nvPr/>
        </p:nvSpPr>
        <p:spPr>
          <a:xfrm>
            <a:off x="1397200" y="2103475"/>
            <a:ext cx="3945900" cy="19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4"/>
          <p:cNvSpPr/>
          <p:nvPr/>
        </p:nvSpPr>
        <p:spPr>
          <a:xfrm rot="954965">
            <a:off x="1094124" y="2364467"/>
            <a:ext cx="3945971" cy="19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4"/>
          <p:cNvSpPr/>
          <p:nvPr/>
        </p:nvSpPr>
        <p:spPr>
          <a:xfrm rot="954965">
            <a:off x="3626349" y="1334642"/>
            <a:ext cx="3945971" cy="19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35"/>
          <p:cNvPicPr preferRelativeResize="0"/>
          <p:nvPr/>
        </p:nvPicPr>
        <p:blipFill>
          <a:blip r:embed="rId3">
            <a:alphaModFix/>
          </a:blip>
          <a:stretch>
            <a:fillRect/>
          </a:stretch>
        </p:blipFill>
        <p:spPr>
          <a:xfrm>
            <a:off x="824750" y="0"/>
            <a:ext cx="5143500" cy="5143500"/>
          </a:xfrm>
          <a:prstGeom prst="rect">
            <a:avLst/>
          </a:prstGeom>
          <a:noFill/>
          <a:ln>
            <a:noFill/>
          </a:ln>
        </p:spPr>
      </p:pic>
      <p:sp>
        <p:nvSpPr>
          <p:cNvPr id="255" name="Google Shape;255;p35"/>
          <p:cNvSpPr txBox="1"/>
          <p:nvPr/>
        </p:nvSpPr>
        <p:spPr>
          <a:xfrm>
            <a:off x="3978775" y="1212750"/>
            <a:ext cx="4815600" cy="761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400">
                <a:latin typeface="Open Sans"/>
                <a:ea typeface="Open Sans"/>
                <a:cs typeface="Open Sans"/>
                <a:sym typeface="Open Sans"/>
              </a:rPr>
              <a:t>Energía mental y</a:t>
            </a:r>
            <a:endParaRPr sz="2400">
              <a:latin typeface="Open Sans"/>
              <a:ea typeface="Open Sans"/>
              <a:cs typeface="Open Sans"/>
              <a:sym typeface="Open Sans"/>
            </a:endParaRPr>
          </a:p>
          <a:p>
            <a:pPr indent="0" lvl="0" marL="0" rtl="0" algn="ctr">
              <a:lnSpc>
                <a:spcPct val="150000"/>
              </a:lnSpc>
              <a:spcBef>
                <a:spcPts val="0"/>
              </a:spcBef>
              <a:spcAft>
                <a:spcPts val="0"/>
              </a:spcAft>
              <a:buNone/>
            </a:pPr>
            <a:r>
              <a:rPr lang="pt-BR" sz="2400">
                <a:latin typeface="Open Sans"/>
                <a:ea typeface="Open Sans"/>
                <a:cs typeface="Open Sans"/>
                <a:sym typeface="Open Sans"/>
              </a:rPr>
              <a:t>emocional en alto nível</a:t>
            </a:r>
            <a:endParaRPr sz="2400">
              <a:latin typeface="Open Sans"/>
              <a:ea typeface="Open Sans"/>
              <a:cs typeface="Open Sans"/>
              <a:sym typeface="Open Sans"/>
            </a:endParaRPr>
          </a:p>
          <a:p>
            <a:pPr indent="0" lvl="0" marL="0" rtl="0" algn="ctr">
              <a:lnSpc>
                <a:spcPct val="150000"/>
              </a:lnSpc>
              <a:spcBef>
                <a:spcPts val="0"/>
              </a:spcBef>
              <a:spcAft>
                <a:spcPts val="0"/>
              </a:spcAft>
              <a:buNone/>
            </a:pPr>
            <a:r>
              <a:t/>
            </a:r>
            <a:endParaRPr sz="2400">
              <a:latin typeface="Open Sans"/>
              <a:ea typeface="Open Sans"/>
              <a:cs typeface="Open Sans"/>
              <a:sym typeface="Open Sans"/>
            </a:endParaRPr>
          </a:p>
        </p:txBody>
      </p:sp>
      <p:sp>
        <p:nvSpPr>
          <p:cNvPr id="256" name="Google Shape;256;p35"/>
          <p:cNvSpPr txBox="1"/>
          <p:nvPr/>
        </p:nvSpPr>
        <p:spPr>
          <a:xfrm>
            <a:off x="584800" y="554825"/>
            <a:ext cx="2069400" cy="73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2400">
                <a:latin typeface="Open Sans"/>
                <a:ea typeface="Open Sans"/>
                <a:cs typeface="Open Sans"/>
                <a:sym typeface="Open Sans"/>
              </a:rPr>
              <a:t>Buenos</a:t>
            </a:r>
            <a:endParaRPr sz="2400">
              <a:latin typeface="Open Sans"/>
              <a:ea typeface="Open Sans"/>
              <a:cs typeface="Open Sans"/>
              <a:sym typeface="Open Sans"/>
            </a:endParaRPr>
          </a:p>
          <a:p>
            <a:pPr indent="0" lvl="0" marL="0" rtl="0" algn="r">
              <a:spcBef>
                <a:spcPts val="0"/>
              </a:spcBef>
              <a:spcAft>
                <a:spcPts val="0"/>
              </a:spcAft>
              <a:buNone/>
            </a:pPr>
            <a:r>
              <a:rPr lang="pt-BR" sz="2400">
                <a:latin typeface="Open Sans"/>
                <a:ea typeface="Open Sans"/>
                <a:cs typeface="Open Sans"/>
                <a:sym typeface="Open Sans"/>
              </a:rPr>
              <a:t> hábitos</a:t>
            </a:r>
            <a:endParaRPr sz="2400">
              <a:latin typeface="Open Sans"/>
              <a:ea typeface="Open Sans"/>
              <a:cs typeface="Open Sans"/>
              <a:sym typeface="Open Sans"/>
            </a:endParaRPr>
          </a:p>
        </p:txBody>
      </p:sp>
      <p:sp>
        <p:nvSpPr>
          <p:cNvPr id="257" name="Google Shape;257;p35"/>
          <p:cNvSpPr txBox="1"/>
          <p:nvPr/>
        </p:nvSpPr>
        <p:spPr>
          <a:xfrm>
            <a:off x="3758425" y="3686350"/>
            <a:ext cx="4380600" cy="761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t/>
            </a:r>
            <a:endParaRPr sz="2400">
              <a:latin typeface="Open Sans"/>
              <a:ea typeface="Open Sans"/>
              <a:cs typeface="Open Sans"/>
              <a:sym typeface="Open Sans"/>
            </a:endParaRPr>
          </a:p>
        </p:txBody>
      </p:sp>
      <p:sp>
        <p:nvSpPr>
          <p:cNvPr id="258" name="Google Shape;258;p35"/>
          <p:cNvSpPr txBox="1"/>
          <p:nvPr/>
        </p:nvSpPr>
        <p:spPr>
          <a:xfrm>
            <a:off x="62425" y="3061550"/>
            <a:ext cx="2069400" cy="73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2400">
                <a:latin typeface="Open Sans"/>
                <a:ea typeface="Open Sans"/>
                <a:cs typeface="Open Sans"/>
                <a:sym typeface="Open Sans"/>
              </a:rPr>
              <a:t>Satisfación</a:t>
            </a:r>
            <a:endParaRPr sz="2400">
              <a:latin typeface="Open Sans"/>
              <a:ea typeface="Open Sans"/>
              <a:cs typeface="Open Sans"/>
              <a:sym typeface="Open Sans"/>
            </a:endParaRPr>
          </a:p>
        </p:txBody>
      </p:sp>
      <p:sp>
        <p:nvSpPr>
          <p:cNvPr id="259" name="Google Shape;259;p35"/>
          <p:cNvSpPr/>
          <p:nvPr/>
        </p:nvSpPr>
        <p:spPr>
          <a:xfrm rot="1352563">
            <a:off x="354867" y="2300310"/>
            <a:ext cx="4249919" cy="237388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p:nvPr/>
        </p:nvSpPr>
        <p:spPr>
          <a:xfrm rot="1352584">
            <a:off x="3162671" y="2892903"/>
            <a:ext cx="2083063" cy="118869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6"/>
          <p:cNvPicPr preferRelativeResize="0"/>
          <p:nvPr/>
        </p:nvPicPr>
        <p:blipFill>
          <a:blip r:embed="rId3">
            <a:alphaModFix/>
          </a:blip>
          <a:stretch>
            <a:fillRect/>
          </a:stretch>
        </p:blipFill>
        <p:spPr>
          <a:xfrm>
            <a:off x="824750" y="0"/>
            <a:ext cx="5143500" cy="5143500"/>
          </a:xfrm>
          <a:prstGeom prst="rect">
            <a:avLst/>
          </a:prstGeom>
          <a:noFill/>
          <a:ln>
            <a:noFill/>
          </a:ln>
        </p:spPr>
      </p:pic>
      <p:sp>
        <p:nvSpPr>
          <p:cNvPr id="266" name="Google Shape;266;p36"/>
          <p:cNvSpPr txBox="1"/>
          <p:nvPr/>
        </p:nvSpPr>
        <p:spPr>
          <a:xfrm>
            <a:off x="3978775" y="1212750"/>
            <a:ext cx="4815600" cy="761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400">
                <a:latin typeface="Open Sans"/>
                <a:ea typeface="Open Sans"/>
                <a:cs typeface="Open Sans"/>
                <a:sym typeface="Open Sans"/>
              </a:rPr>
              <a:t>Energía mental y</a:t>
            </a:r>
            <a:endParaRPr sz="2400">
              <a:latin typeface="Open Sans"/>
              <a:ea typeface="Open Sans"/>
              <a:cs typeface="Open Sans"/>
              <a:sym typeface="Open Sans"/>
            </a:endParaRPr>
          </a:p>
          <a:p>
            <a:pPr indent="0" lvl="0" marL="0" rtl="0" algn="ctr">
              <a:lnSpc>
                <a:spcPct val="150000"/>
              </a:lnSpc>
              <a:spcBef>
                <a:spcPts val="0"/>
              </a:spcBef>
              <a:spcAft>
                <a:spcPts val="0"/>
              </a:spcAft>
              <a:buNone/>
            </a:pPr>
            <a:r>
              <a:rPr lang="pt-BR" sz="2400">
                <a:latin typeface="Open Sans"/>
                <a:ea typeface="Open Sans"/>
                <a:cs typeface="Open Sans"/>
                <a:sym typeface="Open Sans"/>
              </a:rPr>
              <a:t>emocional en alto nível</a:t>
            </a:r>
            <a:endParaRPr sz="2400">
              <a:latin typeface="Open Sans"/>
              <a:ea typeface="Open Sans"/>
              <a:cs typeface="Open Sans"/>
              <a:sym typeface="Open Sans"/>
            </a:endParaRPr>
          </a:p>
          <a:p>
            <a:pPr indent="0" lvl="0" marL="0" rtl="0" algn="ctr">
              <a:lnSpc>
                <a:spcPct val="150000"/>
              </a:lnSpc>
              <a:spcBef>
                <a:spcPts val="0"/>
              </a:spcBef>
              <a:spcAft>
                <a:spcPts val="0"/>
              </a:spcAft>
              <a:buNone/>
            </a:pPr>
            <a:r>
              <a:t/>
            </a:r>
            <a:endParaRPr sz="2400">
              <a:latin typeface="Open Sans"/>
              <a:ea typeface="Open Sans"/>
              <a:cs typeface="Open Sans"/>
              <a:sym typeface="Open Sans"/>
            </a:endParaRPr>
          </a:p>
        </p:txBody>
      </p:sp>
      <p:sp>
        <p:nvSpPr>
          <p:cNvPr id="267" name="Google Shape;267;p36"/>
          <p:cNvSpPr txBox="1"/>
          <p:nvPr/>
        </p:nvSpPr>
        <p:spPr>
          <a:xfrm>
            <a:off x="584800" y="554825"/>
            <a:ext cx="2069400" cy="73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2400">
                <a:latin typeface="Open Sans"/>
                <a:ea typeface="Open Sans"/>
                <a:cs typeface="Open Sans"/>
                <a:sym typeface="Open Sans"/>
              </a:rPr>
              <a:t>Buenos</a:t>
            </a:r>
            <a:endParaRPr sz="2400">
              <a:latin typeface="Open Sans"/>
              <a:ea typeface="Open Sans"/>
              <a:cs typeface="Open Sans"/>
              <a:sym typeface="Open Sans"/>
            </a:endParaRPr>
          </a:p>
          <a:p>
            <a:pPr indent="0" lvl="0" marL="0" rtl="0" algn="r">
              <a:spcBef>
                <a:spcPts val="0"/>
              </a:spcBef>
              <a:spcAft>
                <a:spcPts val="0"/>
              </a:spcAft>
              <a:buNone/>
            </a:pPr>
            <a:r>
              <a:rPr lang="pt-BR" sz="2400">
                <a:latin typeface="Open Sans"/>
                <a:ea typeface="Open Sans"/>
                <a:cs typeface="Open Sans"/>
                <a:sym typeface="Open Sans"/>
              </a:rPr>
              <a:t> hábitos</a:t>
            </a:r>
            <a:endParaRPr sz="2400">
              <a:latin typeface="Open Sans"/>
              <a:ea typeface="Open Sans"/>
              <a:cs typeface="Open Sans"/>
              <a:sym typeface="Open Sans"/>
            </a:endParaRPr>
          </a:p>
        </p:txBody>
      </p:sp>
      <p:sp>
        <p:nvSpPr>
          <p:cNvPr id="268" name="Google Shape;268;p36"/>
          <p:cNvSpPr txBox="1"/>
          <p:nvPr/>
        </p:nvSpPr>
        <p:spPr>
          <a:xfrm>
            <a:off x="3758425" y="3686350"/>
            <a:ext cx="4380600" cy="761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400">
                <a:latin typeface="Open Sans"/>
                <a:ea typeface="Open Sans"/>
                <a:cs typeface="Open Sans"/>
                <a:sym typeface="Open Sans"/>
              </a:rPr>
              <a:t>Realización de tareas</a:t>
            </a:r>
            <a:endParaRPr sz="2400">
              <a:latin typeface="Open Sans"/>
              <a:ea typeface="Open Sans"/>
              <a:cs typeface="Open Sans"/>
              <a:sym typeface="Open Sans"/>
            </a:endParaRPr>
          </a:p>
        </p:txBody>
      </p:sp>
      <p:sp>
        <p:nvSpPr>
          <p:cNvPr id="269" name="Google Shape;269;p36"/>
          <p:cNvSpPr txBox="1"/>
          <p:nvPr/>
        </p:nvSpPr>
        <p:spPr>
          <a:xfrm>
            <a:off x="62425" y="3061550"/>
            <a:ext cx="2069400" cy="73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2400">
                <a:latin typeface="Open Sans"/>
                <a:ea typeface="Open Sans"/>
                <a:cs typeface="Open Sans"/>
                <a:sym typeface="Open Sans"/>
              </a:rPr>
              <a:t>Satisfación</a:t>
            </a:r>
            <a:endParaRPr sz="2400">
              <a:latin typeface="Open Sans"/>
              <a:ea typeface="Open Sans"/>
              <a:cs typeface="Open Sans"/>
              <a:sym typeface="Open Sans"/>
            </a:endParaRPr>
          </a:p>
        </p:txBody>
      </p:sp>
      <p:sp>
        <p:nvSpPr>
          <p:cNvPr id="270" name="Google Shape;270;p36"/>
          <p:cNvSpPr/>
          <p:nvPr/>
        </p:nvSpPr>
        <p:spPr>
          <a:xfrm rot="1352425">
            <a:off x="417418" y="1986510"/>
            <a:ext cx="2613118" cy="237388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7"/>
          <p:cNvPicPr preferRelativeResize="0"/>
          <p:nvPr/>
        </p:nvPicPr>
        <p:blipFill>
          <a:blip r:embed="rId3">
            <a:alphaModFix/>
          </a:blip>
          <a:stretch>
            <a:fillRect/>
          </a:stretch>
        </p:blipFill>
        <p:spPr>
          <a:xfrm>
            <a:off x="824750" y="0"/>
            <a:ext cx="5143500" cy="5143500"/>
          </a:xfrm>
          <a:prstGeom prst="rect">
            <a:avLst/>
          </a:prstGeom>
          <a:noFill/>
          <a:ln>
            <a:noFill/>
          </a:ln>
        </p:spPr>
      </p:pic>
      <p:sp>
        <p:nvSpPr>
          <p:cNvPr id="276" name="Google Shape;276;p37"/>
          <p:cNvSpPr txBox="1"/>
          <p:nvPr/>
        </p:nvSpPr>
        <p:spPr>
          <a:xfrm>
            <a:off x="3978775" y="1212750"/>
            <a:ext cx="4815600" cy="761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400">
                <a:latin typeface="Open Sans"/>
                <a:ea typeface="Open Sans"/>
                <a:cs typeface="Open Sans"/>
                <a:sym typeface="Open Sans"/>
              </a:rPr>
              <a:t>Energía mental y</a:t>
            </a:r>
            <a:endParaRPr sz="2400">
              <a:latin typeface="Open Sans"/>
              <a:ea typeface="Open Sans"/>
              <a:cs typeface="Open Sans"/>
              <a:sym typeface="Open Sans"/>
            </a:endParaRPr>
          </a:p>
          <a:p>
            <a:pPr indent="0" lvl="0" marL="0" rtl="0" algn="ctr">
              <a:lnSpc>
                <a:spcPct val="150000"/>
              </a:lnSpc>
              <a:spcBef>
                <a:spcPts val="0"/>
              </a:spcBef>
              <a:spcAft>
                <a:spcPts val="0"/>
              </a:spcAft>
              <a:buNone/>
            </a:pPr>
            <a:r>
              <a:rPr lang="pt-BR" sz="2400">
                <a:latin typeface="Open Sans"/>
                <a:ea typeface="Open Sans"/>
                <a:cs typeface="Open Sans"/>
                <a:sym typeface="Open Sans"/>
              </a:rPr>
              <a:t>emocional en alto nível</a:t>
            </a:r>
            <a:endParaRPr sz="2400">
              <a:latin typeface="Open Sans"/>
              <a:ea typeface="Open Sans"/>
              <a:cs typeface="Open Sans"/>
              <a:sym typeface="Open Sans"/>
            </a:endParaRPr>
          </a:p>
          <a:p>
            <a:pPr indent="0" lvl="0" marL="0" rtl="0" algn="ctr">
              <a:lnSpc>
                <a:spcPct val="150000"/>
              </a:lnSpc>
              <a:spcBef>
                <a:spcPts val="0"/>
              </a:spcBef>
              <a:spcAft>
                <a:spcPts val="0"/>
              </a:spcAft>
              <a:buNone/>
            </a:pPr>
            <a:r>
              <a:t/>
            </a:r>
            <a:endParaRPr sz="2400">
              <a:latin typeface="Open Sans"/>
              <a:ea typeface="Open Sans"/>
              <a:cs typeface="Open Sans"/>
              <a:sym typeface="Open Sans"/>
            </a:endParaRPr>
          </a:p>
        </p:txBody>
      </p:sp>
      <p:sp>
        <p:nvSpPr>
          <p:cNvPr id="277" name="Google Shape;277;p37"/>
          <p:cNvSpPr txBox="1"/>
          <p:nvPr/>
        </p:nvSpPr>
        <p:spPr>
          <a:xfrm>
            <a:off x="584800" y="554825"/>
            <a:ext cx="2069400" cy="73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2400">
                <a:latin typeface="Open Sans"/>
                <a:ea typeface="Open Sans"/>
                <a:cs typeface="Open Sans"/>
                <a:sym typeface="Open Sans"/>
              </a:rPr>
              <a:t>Buenos</a:t>
            </a:r>
            <a:endParaRPr sz="2400">
              <a:latin typeface="Open Sans"/>
              <a:ea typeface="Open Sans"/>
              <a:cs typeface="Open Sans"/>
              <a:sym typeface="Open Sans"/>
            </a:endParaRPr>
          </a:p>
          <a:p>
            <a:pPr indent="0" lvl="0" marL="0" rtl="0" algn="r">
              <a:spcBef>
                <a:spcPts val="0"/>
              </a:spcBef>
              <a:spcAft>
                <a:spcPts val="0"/>
              </a:spcAft>
              <a:buNone/>
            </a:pPr>
            <a:r>
              <a:rPr lang="pt-BR" sz="2400">
                <a:latin typeface="Open Sans"/>
                <a:ea typeface="Open Sans"/>
                <a:cs typeface="Open Sans"/>
                <a:sym typeface="Open Sans"/>
              </a:rPr>
              <a:t> hábitos</a:t>
            </a:r>
            <a:endParaRPr sz="2400">
              <a:latin typeface="Open Sans"/>
              <a:ea typeface="Open Sans"/>
              <a:cs typeface="Open Sans"/>
              <a:sym typeface="Open Sans"/>
            </a:endParaRPr>
          </a:p>
        </p:txBody>
      </p:sp>
      <p:sp>
        <p:nvSpPr>
          <p:cNvPr id="278" name="Google Shape;278;p37"/>
          <p:cNvSpPr txBox="1"/>
          <p:nvPr/>
        </p:nvSpPr>
        <p:spPr>
          <a:xfrm>
            <a:off x="3758425" y="3686350"/>
            <a:ext cx="4380600" cy="761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400">
                <a:latin typeface="Open Sans"/>
                <a:ea typeface="Open Sans"/>
                <a:cs typeface="Open Sans"/>
                <a:sym typeface="Open Sans"/>
              </a:rPr>
              <a:t>Realización de tareas</a:t>
            </a:r>
            <a:endParaRPr sz="2400">
              <a:latin typeface="Open Sans"/>
              <a:ea typeface="Open Sans"/>
              <a:cs typeface="Open Sans"/>
              <a:sym typeface="Open Sans"/>
            </a:endParaRPr>
          </a:p>
        </p:txBody>
      </p:sp>
      <p:sp>
        <p:nvSpPr>
          <p:cNvPr id="279" name="Google Shape;279;p37"/>
          <p:cNvSpPr txBox="1"/>
          <p:nvPr/>
        </p:nvSpPr>
        <p:spPr>
          <a:xfrm>
            <a:off x="62425" y="3061550"/>
            <a:ext cx="2069400" cy="73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2400">
                <a:latin typeface="Open Sans"/>
                <a:ea typeface="Open Sans"/>
                <a:cs typeface="Open Sans"/>
                <a:sym typeface="Open Sans"/>
              </a:rPr>
              <a:t>Satisfacción</a:t>
            </a:r>
            <a:endParaRPr sz="2400">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8"/>
          <p:cNvPicPr preferRelativeResize="0"/>
          <p:nvPr/>
        </p:nvPicPr>
        <p:blipFill rotWithShape="1">
          <a:blip r:embed="rId3">
            <a:alphaModFix/>
          </a:blip>
          <a:srcRect b="26044" l="0" r="2305" t="13985"/>
          <a:stretch/>
        </p:blipFill>
        <p:spPr>
          <a:xfrm>
            <a:off x="0" y="307075"/>
            <a:ext cx="9144000" cy="315733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nvSpPr>
        <p:spPr>
          <a:xfrm>
            <a:off x="131225" y="314900"/>
            <a:ext cx="86340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Open Sans"/>
                <a:ea typeface="Open Sans"/>
                <a:cs typeface="Open Sans"/>
                <a:sym typeface="Open Sans"/>
              </a:rPr>
              <a:t>Ana decidió hacerlo porque identificó el valor de los cursos,</a:t>
            </a:r>
            <a:endParaRPr sz="2400">
              <a:latin typeface="Open Sans"/>
              <a:ea typeface="Open Sans"/>
              <a:cs typeface="Open Sans"/>
              <a:sym typeface="Open Sans"/>
            </a:endParaRPr>
          </a:p>
        </p:txBody>
      </p:sp>
      <p:sp>
        <p:nvSpPr>
          <p:cNvPr id="290" name="Google Shape;290;p39"/>
          <p:cNvSpPr txBox="1"/>
          <p:nvPr/>
        </p:nvSpPr>
        <p:spPr>
          <a:xfrm>
            <a:off x="113200" y="1120825"/>
            <a:ext cx="86340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Open Sans"/>
                <a:ea typeface="Open Sans"/>
                <a:cs typeface="Open Sans"/>
                <a:sym typeface="Open Sans"/>
              </a:rPr>
              <a:t>Para terminar satisfactoriamente, necesita disciplina,</a:t>
            </a:r>
            <a:endParaRPr sz="2400">
              <a:latin typeface="Open Sans"/>
              <a:ea typeface="Open Sans"/>
              <a:cs typeface="Open Sans"/>
              <a:sym typeface="Open Sans"/>
            </a:endParaRPr>
          </a:p>
        </p:txBody>
      </p:sp>
      <p:sp>
        <p:nvSpPr>
          <p:cNvPr id="291" name="Google Shape;291;p39"/>
          <p:cNvSpPr txBox="1"/>
          <p:nvPr/>
        </p:nvSpPr>
        <p:spPr>
          <a:xfrm>
            <a:off x="131225" y="2484925"/>
            <a:ext cx="86340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Open Sans"/>
                <a:ea typeface="Open Sans"/>
                <a:cs typeface="Open Sans"/>
                <a:sym typeface="Open Sans"/>
              </a:rPr>
              <a:t>S</a:t>
            </a:r>
            <a:r>
              <a:rPr lang="pt-BR" sz="2400">
                <a:latin typeface="Open Sans"/>
                <a:ea typeface="Open Sans"/>
                <a:cs typeface="Open Sans"/>
                <a:sym typeface="Open Sans"/>
              </a:rPr>
              <a:t>é</a:t>
            </a:r>
            <a:r>
              <a:rPr lang="pt-BR" sz="2400">
                <a:latin typeface="Open Sans"/>
                <a:ea typeface="Open Sans"/>
                <a:cs typeface="Open Sans"/>
                <a:sym typeface="Open Sans"/>
              </a:rPr>
              <a:t> claro acerca de sus objetivos.</a:t>
            </a:r>
            <a:endParaRPr sz="2400">
              <a:latin typeface="Open Sans"/>
              <a:ea typeface="Open Sans"/>
              <a:cs typeface="Open Sans"/>
              <a:sym typeface="Open Sans"/>
            </a:endParaRPr>
          </a:p>
        </p:txBody>
      </p:sp>
      <p:sp>
        <p:nvSpPr>
          <p:cNvPr id="292" name="Google Shape;292;p39"/>
          <p:cNvSpPr txBox="1"/>
          <p:nvPr/>
        </p:nvSpPr>
        <p:spPr>
          <a:xfrm>
            <a:off x="131225" y="1763725"/>
            <a:ext cx="86340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Open Sans"/>
                <a:ea typeface="Open Sans"/>
                <a:cs typeface="Open Sans"/>
                <a:sym typeface="Open Sans"/>
              </a:rPr>
              <a:t>Y tener la determinación de completar los cursos,</a:t>
            </a:r>
            <a:endParaRPr sz="2400">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0"/>
          <p:cNvSpPr/>
          <p:nvPr/>
        </p:nvSpPr>
        <p:spPr>
          <a:xfrm>
            <a:off x="0" y="0"/>
            <a:ext cx="4015200" cy="5196000"/>
          </a:xfrm>
          <a:prstGeom prst="rect">
            <a:avLst/>
          </a:prstGeom>
          <a:solidFill>
            <a:srgbClr val="FE5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0"/>
          <p:cNvSpPr txBox="1"/>
          <p:nvPr/>
        </p:nvSpPr>
        <p:spPr>
          <a:xfrm>
            <a:off x="190350" y="626775"/>
            <a:ext cx="3634500" cy="1561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pt-BR" sz="3600">
                <a:solidFill>
                  <a:srgbClr val="FFFFFF"/>
                </a:solidFill>
                <a:latin typeface="Open Sans"/>
                <a:ea typeface="Open Sans"/>
                <a:cs typeface="Open Sans"/>
                <a:sym typeface="Open Sans"/>
              </a:rPr>
              <a:t>Para crear hábitos de enfoque y concentración:</a:t>
            </a:r>
            <a:endParaRPr b="1" sz="3600">
              <a:solidFill>
                <a:srgbClr val="FFFFFF"/>
              </a:solidFill>
              <a:latin typeface="Open Sans"/>
              <a:ea typeface="Open Sans"/>
              <a:cs typeface="Open Sans"/>
              <a:sym typeface="Open Sans"/>
            </a:endParaRPr>
          </a:p>
        </p:txBody>
      </p:sp>
      <p:sp>
        <p:nvSpPr>
          <p:cNvPr id="299" name="Google Shape;299;p40"/>
          <p:cNvSpPr txBox="1"/>
          <p:nvPr/>
        </p:nvSpPr>
        <p:spPr>
          <a:xfrm>
            <a:off x="4146275" y="1010325"/>
            <a:ext cx="5747100" cy="516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sz="3600">
                <a:solidFill>
                  <a:srgbClr val="FE5F55"/>
                </a:solidFill>
                <a:highlight>
                  <a:srgbClr val="FFFFFF"/>
                </a:highlight>
                <a:latin typeface="Open Sans"/>
                <a:ea typeface="Open Sans"/>
                <a:cs typeface="Open Sans"/>
                <a:sym typeface="Open Sans"/>
              </a:rPr>
              <a:t>Decisión,</a:t>
            </a:r>
            <a:endParaRPr b="1" sz="3600">
              <a:solidFill>
                <a:srgbClr val="FE5F55"/>
              </a:solidFill>
              <a:highlight>
                <a:srgbClr val="FFFFFF"/>
              </a:highlight>
              <a:latin typeface="Open Sans"/>
              <a:ea typeface="Open Sans"/>
              <a:cs typeface="Open Sans"/>
              <a:sym typeface="Open Sans"/>
            </a:endParaRPr>
          </a:p>
          <a:p>
            <a:pPr indent="0" lvl="0" marL="0" rtl="0" algn="just">
              <a:lnSpc>
                <a:spcPct val="115000"/>
              </a:lnSpc>
              <a:spcBef>
                <a:spcPts val="0"/>
              </a:spcBef>
              <a:spcAft>
                <a:spcPts val="0"/>
              </a:spcAft>
              <a:buNone/>
            </a:pPr>
            <a:r>
              <a:rPr b="1" lang="pt-BR" sz="3600">
                <a:solidFill>
                  <a:srgbClr val="FE5F55"/>
                </a:solidFill>
                <a:highlight>
                  <a:srgbClr val="FFFFFF"/>
                </a:highlight>
                <a:latin typeface="Open Sans"/>
                <a:ea typeface="Open Sans"/>
                <a:cs typeface="Open Sans"/>
                <a:sym typeface="Open Sans"/>
              </a:rPr>
              <a:t>Disciplina, </a:t>
            </a:r>
            <a:endParaRPr b="1" sz="3600">
              <a:solidFill>
                <a:srgbClr val="FE5F55"/>
              </a:solidFill>
              <a:highlight>
                <a:srgbClr val="FFFFFF"/>
              </a:highlight>
              <a:latin typeface="Open Sans"/>
              <a:ea typeface="Open Sans"/>
              <a:cs typeface="Open Sans"/>
              <a:sym typeface="Open Sans"/>
            </a:endParaRPr>
          </a:p>
          <a:p>
            <a:pPr indent="0" lvl="0" marL="0" rtl="0" algn="just">
              <a:lnSpc>
                <a:spcPct val="115000"/>
              </a:lnSpc>
              <a:spcBef>
                <a:spcPts val="0"/>
              </a:spcBef>
              <a:spcAft>
                <a:spcPts val="0"/>
              </a:spcAft>
              <a:buNone/>
            </a:pPr>
            <a:r>
              <a:rPr b="1" lang="pt-BR" sz="3600">
                <a:solidFill>
                  <a:srgbClr val="FE5F55"/>
                </a:solidFill>
                <a:highlight>
                  <a:srgbClr val="FFFFFF"/>
                </a:highlight>
                <a:latin typeface="Open Sans"/>
                <a:ea typeface="Open Sans"/>
                <a:cs typeface="Open Sans"/>
                <a:sym typeface="Open Sans"/>
              </a:rPr>
              <a:t>Determinación y </a:t>
            </a:r>
            <a:endParaRPr b="1" sz="3600">
              <a:solidFill>
                <a:srgbClr val="FE5F55"/>
              </a:solidFill>
              <a:highlight>
                <a:srgbClr val="FFFFFF"/>
              </a:highlight>
              <a:latin typeface="Open Sans"/>
              <a:ea typeface="Open Sans"/>
              <a:cs typeface="Open Sans"/>
              <a:sym typeface="Open Sans"/>
            </a:endParaRPr>
          </a:p>
          <a:p>
            <a:pPr indent="0" lvl="0" marL="0" rtl="0" algn="just">
              <a:lnSpc>
                <a:spcPct val="115000"/>
              </a:lnSpc>
              <a:spcBef>
                <a:spcPts val="0"/>
              </a:spcBef>
              <a:spcAft>
                <a:spcPts val="0"/>
              </a:spcAft>
              <a:buNone/>
            </a:pPr>
            <a:r>
              <a:rPr b="1" lang="pt-BR" sz="3600">
                <a:solidFill>
                  <a:srgbClr val="FE5F55"/>
                </a:solidFill>
                <a:highlight>
                  <a:srgbClr val="FFFFFF"/>
                </a:highlight>
                <a:latin typeface="Open Sans"/>
                <a:ea typeface="Open Sans"/>
                <a:cs typeface="Open Sans"/>
                <a:sym typeface="Open Sans"/>
              </a:rPr>
              <a:t>Metas.</a:t>
            </a:r>
            <a:endParaRPr b="1" sz="3600">
              <a:solidFill>
                <a:srgbClr val="FE5F55"/>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303" name="Shape 303"/>
        <p:cNvGrpSpPr/>
        <p:nvPr/>
      </p:nvGrpSpPr>
      <p:grpSpPr>
        <a:xfrm>
          <a:off x="0" y="0"/>
          <a:ext cx="0" cy="0"/>
          <a:chOff x="0" y="0"/>
          <a:chExt cx="0" cy="0"/>
        </a:xfrm>
      </p:grpSpPr>
      <p:sp>
        <p:nvSpPr>
          <p:cNvPr id="304" name="Google Shape;304;p41"/>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Clase 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Lato"/>
                <a:ea typeface="Lato"/>
                <a:cs typeface="Lato"/>
                <a:sym typeface="Lato"/>
              </a:rPr>
              <a:t>Lección 1.2 - Piense en la </a:t>
            </a:r>
            <a:r>
              <a:rPr lang="pt-BR">
                <a:latin typeface="Lato"/>
                <a:ea typeface="Lato"/>
                <a:cs typeface="Lato"/>
                <a:sym typeface="Lato"/>
              </a:rPr>
              <a:t>solución</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Lato"/>
                <a:ea typeface="Lato"/>
                <a:cs typeface="Lato"/>
                <a:sym typeface="Lato"/>
              </a:rPr>
              <a:t>Lección 2.1 - Multiplica tu productividad</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3"/>
          <p:cNvSpPr/>
          <p:nvPr/>
        </p:nvSpPr>
        <p:spPr>
          <a:xfrm>
            <a:off x="-224925" y="0"/>
            <a:ext cx="3075300" cy="5196000"/>
          </a:xfrm>
          <a:prstGeom prst="rect">
            <a:avLst/>
          </a:prstGeom>
          <a:solidFill>
            <a:srgbClr val="FE5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43"/>
          <p:cNvPicPr preferRelativeResize="0"/>
          <p:nvPr/>
        </p:nvPicPr>
        <p:blipFill rotWithShape="1">
          <a:blip r:embed="rId3">
            <a:alphaModFix/>
          </a:blip>
          <a:srcRect b="0" l="10641" r="18512" t="0"/>
          <a:stretch/>
        </p:blipFill>
        <p:spPr>
          <a:xfrm>
            <a:off x="-224925" y="109451"/>
            <a:ext cx="2864175" cy="4042674"/>
          </a:xfrm>
          <a:prstGeom prst="rect">
            <a:avLst/>
          </a:prstGeom>
          <a:noFill/>
          <a:ln>
            <a:noFill/>
          </a:ln>
        </p:spPr>
      </p:pic>
      <p:sp>
        <p:nvSpPr>
          <p:cNvPr id="316" name="Google Shape;316;p43"/>
          <p:cNvSpPr txBox="1"/>
          <p:nvPr/>
        </p:nvSpPr>
        <p:spPr>
          <a:xfrm>
            <a:off x="2428725" y="734775"/>
            <a:ext cx="6356100" cy="4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3000">
                <a:solidFill>
                  <a:srgbClr val="434343"/>
                </a:solidFill>
                <a:latin typeface="Open Sans"/>
                <a:ea typeface="Open Sans"/>
                <a:cs typeface="Open Sans"/>
                <a:sym typeface="Open Sans"/>
              </a:rPr>
              <a:t>Diciembre: ¡el mes del optimismo!</a:t>
            </a:r>
            <a:endParaRPr b="1" sz="3000">
              <a:solidFill>
                <a:srgbClr val="434343"/>
              </a:solidFill>
              <a:latin typeface="Open Sans"/>
              <a:ea typeface="Open Sans"/>
              <a:cs typeface="Open Sans"/>
              <a:sym typeface="Open Sans"/>
            </a:endParaRPr>
          </a:p>
        </p:txBody>
      </p:sp>
      <p:sp>
        <p:nvSpPr>
          <p:cNvPr id="317" name="Google Shape;317;p43"/>
          <p:cNvSpPr txBox="1"/>
          <p:nvPr/>
        </p:nvSpPr>
        <p:spPr>
          <a:xfrm>
            <a:off x="2551550" y="1861850"/>
            <a:ext cx="6356100" cy="4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2800">
                <a:solidFill>
                  <a:srgbClr val="434343"/>
                </a:solidFill>
                <a:latin typeface="Open Sans"/>
                <a:ea typeface="Open Sans"/>
                <a:cs typeface="Open Sans"/>
                <a:sym typeface="Open Sans"/>
              </a:rPr>
              <a:t>Crea listas y haz muchos planes.</a:t>
            </a:r>
            <a:endParaRPr sz="2800">
              <a:solidFill>
                <a:srgbClr val="434343"/>
              </a:solidFill>
              <a:latin typeface="Open Sans"/>
              <a:ea typeface="Open Sans"/>
              <a:cs typeface="Open Sans"/>
              <a:sym typeface="Open Sans"/>
            </a:endParaRPr>
          </a:p>
        </p:txBody>
      </p:sp>
      <p:pic>
        <p:nvPicPr>
          <p:cNvPr id="318" name="Google Shape;318;p43"/>
          <p:cNvPicPr preferRelativeResize="0"/>
          <p:nvPr/>
        </p:nvPicPr>
        <p:blipFill>
          <a:blip r:embed="rId4">
            <a:alphaModFix/>
          </a:blip>
          <a:stretch>
            <a:fillRect/>
          </a:stretch>
        </p:blipFill>
        <p:spPr>
          <a:xfrm>
            <a:off x="3510200" y="2266850"/>
            <a:ext cx="2769249" cy="27692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nvSpPr>
        <p:spPr>
          <a:xfrm>
            <a:off x="209950" y="509850"/>
            <a:ext cx="8577600" cy="58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pt-BR" sz="4000">
                <a:latin typeface="Open Sans"/>
                <a:ea typeface="Open Sans"/>
                <a:cs typeface="Open Sans"/>
                <a:sym typeface="Open Sans"/>
              </a:rPr>
              <a:t>¿Qué hace y cómo se siente durante los otros 11 meses del año?</a:t>
            </a:r>
            <a:endParaRPr sz="4000">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5"/>
          <p:cNvSpPr txBox="1"/>
          <p:nvPr/>
        </p:nvSpPr>
        <p:spPr>
          <a:xfrm>
            <a:off x="80850" y="740175"/>
            <a:ext cx="8982300" cy="599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200">
                <a:latin typeface="Open Sans"/>
                <a:ea typeface="Open Sans"/>
                <a:cs typeface="Open Sans"/>
                <a:sym typeface="Open Sans"/>
              </a:rPr>
              <a:t>Ana necesita decidir qué quiere lograr en cada área de su vida.</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p:txBody>
      </p:sp>
      <p:sp>
        <p:nvSpPr>
          <p:cNvPr id="329" name="Google Shape;329;p45"/>
          <p:cNvSpPr txBox="1"/>
          <p:nvPr/>
        </p:nvSpPr>
        <p:spPr>
          <a:xfrm>
            <a:off x="614800" y="2073150"/>
            <a:ext cx="3599100" cy="9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latin typeface="Open Sans"/>
                <a:ea typeface="Open Sans"/>
                <a:cs typeface="Open Sans"/>
                <a:sym typeface="Open Sans"/>
              </a:rPr>
              <a:t>Propósitos definidos</a:t>
            </a:r>
            <a:endParaRPr sz="2000">
              <a:latin typeface="Open Sans"/>
              <a:ea typeface="Open Sans"/>
              <a:cs typeface="Open Sans"/>
              <a:sym typeface="Open Sans"/>
            </a:endParaRPr>
          </a:p>
        </p:txBody>
      </p:sp>
      <p:pic>
        <p:nvPicPr>
          <p:cNvPr id="330" name="Google Shape;330;p45"/>
          <p:cNvPicPr preferRelativeResize="0"/>
          <p:nvPr/>
        </p:nvPicPr>
        <p:blipFill>
          <a:blip r:embed="rId3">
            <a:alphaModFix/>
          </a:blip>
          <a:stretch>
            <a:fillRect/>
          </a:stretch>
        </p:blipFill>
        <p:spPr>
          <a:xfrm rot="4949638">
            <a:off x="2268055" y="1072610"/>
            <a:ext cx="2171416" cy="2171432"/>
          </a:xfrm>
          <a:prstGeom prst="rect">
            <a:avLst/>
          </a:prstGeom>
          <a:noFill/>
          <a:ln>
            <a:noFill/>
          </a:ln>
        </p:spPr>
      </p:pic>
      <p:sp>
        <p:nvSpPr>
          <p:cNvPr id="331" name="Google Shape;331;p45"/>
          <p:cNvSpPr txBox="1"/>
          <p:nvPr/>
        </p:nvSpPr>
        <p:spPr>
          <a:xfrm>
            <a:off x="2881575" y="2721700"/>
            <a:ext cx="3599100" cy="9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latin typeface="Open Sans"/>
                <a:ea typeface="Open Sans"/>
                <a:cs typeface="Open Sans"/>
                <a:sym typeface="Open Sans"/>
              </a:rPr>
              <a:t>Productividad incrementada</a:t>
            </a:r>
            <a:endParaRPr sz="20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35" name="Shape 335"/>
        <p:cNvGrpSpPr/>
        <p:nvPr/>
      </p:nvGrpSpPr>
      <p:grpSpPr>
        <a:xfrm>
          <a:off x="0" y="0"/>
          <a:ext cx="0" cy="0"/>
          <a:chOff x="0" y="0"/>
          <a:chExt cx="0" cy="0"/>
        </a:xfrm>
      </p:grpSpPr>
      <p:sp>
        <p:nvSpPr>
          <p:cNvPr id="336" name="Google Shape;336;p46"/>
          <p:cNvSpPr txBox="1"/>
          <p:nvPr/>
        </p:nvSpPr>
        <p:spPr>
          <a:xfrm>
            <a:off x="393625" y="537975"/>
            <a:ext cx="8804400" cy="40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400">
                <a:latin typeface="Open Sans"/>
                <a:ea typeface="Open Sans"/>
                <a:cs typeface="Open Sans"/>
                <a:sym typeface="Open Sans"/>
              </a:rPr>
              <a:t>Ten claro cuáles son tus objetivos y no te desvíes de </a:t>
            </a:r>
            <a:r>
              <a:rPr lang="pt-BR" sz="2400">
                <a:latin typeface="Open Sans"/>
                <a:ea typeface="Open Sans"/>
                <a:cs typeface="Open Sans"/>
                <a:sym typeface="Open Sans"/>
              </a:rPr>
              <a:t>ellos</a:t>
            </a:r>
            <a:endParaRPr sz="2400">
              <a:latin typeface="Open Sans"/>
              <a:ea typeface="Open Sans"/>
              <a:cs typeface="Open Sans"/>
              <a:sym typeface="Open Sans"/>
            </a:endParaRPr>
          </a:p>
        </p:txBody>
      </p:sp>
      <p:pic>
        <p:nvPicPr>
          <p:cNvPr id="337" name="Google Shape;337;p46"/>
          <p:cNvPicPr preferRelativeResize="0"/>
          <p:nvPr/>
        </p:nvPicPr>
        <p:blipFill>
          <a:blip r:embed="rId3">
            <a:alphaModFix/>
          </a:blip>
          <a:stretch>
            <a:fillRect/>
          </a:stretch>
        </p:blipFill>
        <p:spPr>
          <a:xfrm rot="5399981">
            <a:off x="2136856" y="665859"/>
            <a:ext cx="2171415" cy="2171433"/>
          </a:xfrm>
          <a:prstGeom prst="rect">
            <a:avLst/>
          </a:prstGeom>
          <a:noFill/>
          <a:ln>
            <a:noFill/>
          </a:ln>
        </p:spPr>
      </p:pic>
      <p:sp>
        <p:nvSpPr>
          <p:cNvPr id="338" name="Google Shape;338;p46"/>
          <p:cNvSpPr txBox="1"/>
          <p:nvPr/>
        </p:nvSpPr>
        <p:spPr>
          <a:xfrm>
            <a:off x="897000" y="2571750"/>
            <a:ext cx="88044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Open Sans"/>
                <a:ea typeface="Open Sans"/>
                <a:cs typeface="Open Sans"/>
                <a:sym typeface="Open Sans"/>
              </a:rPr>
              <a:t>Fija tus metas y no te desvíes de ellas</a:t>
            </a:r>
            <a:endParaRPr sz="24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7"/>
          <p:cNvSpPr txBox="1"/>
          <p:nvPr/>
        </p:nvSpPr>
        <p:spPr>
          <a:xfrm>
            <a:off x="2020625" y="367375"/>
            <a:ext cx="5472000" cy="11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latin typeface="Open Sans"/>
                <a:ea typeface="Open Sans"/>
                <a:cs typeface="Open Sans"/>
                <a:sym typeface="Open Sans"/>
              </a:rPr>
              <a:t>¿Pero </a:t>
            </a:r>
            <a:r>
              <a:rPr lang="pt-BR" sz="6000">
                <a:latin typeface="Open Sans"/>
                <a:ea typeface="Open Sans"/>
                <a:cs typeface="Open Sans"/>
                <a:sym typeface="Open Sans"/>
              </a:rPr>
              <a:t>cómo?</a:t>
            </a:r>
            <a:endParaRPr sz="6000">
              <a:latin typeface="Open Sans"/>
              <a:ea typeface="Open Sans"/>
              <a:cs typeface="Open Sans"/>
              <a:sym typeface="Open Sans"/>
            </a:endParaRPr>
          </a:p>
        </p:txBody>
      </p:sp>
      <p:sp>
        <p:nvSpPr>
          <p:cNvPr id="344" name="Google Shape;344;p47"/>
          <p:cNvSpPr txBox="1"/>
          <p:nvPr/>
        </p:nvSpPr>
        <p:spPr>
          <a:xfrm>
            <a:off x="260700" y="2133700"/>
            <a:ext cx="8706600" cy="11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6000">
                <a:highlight>
                  <a:srgbClr val="F4CCCC"/>
                </a:highlight>
                <a:latin typeface="Lato"/>
                <a:ea typeface="Lato"/>
                <a:cs typeface="Lato"/>
                <a:sym typeface="Lato"/>
              </a:rPr>
              <a:t>Pon todo en el papel</a:t>
            </a:r>
            <a:endParaRPr b="1" sz="6000">
              <a:highlight>
                <a:srgbClr val="F4CCCC"/>
              </a:highlight>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8"/>
          <p:cNvSpPr txBox="1"/>
          <p:nvPr/>
        </p:nvSpPr>
        <p:spPr>
          <a:xfrm>
            <a:off x="1023100" y="1089050"/>
            <a:ext cx="6836100" cy="1159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pt-BR" sz="3000">
                <a:latin typeface="Open Sans"/>
                <a:ea typeface="Open Sans"/>
                <a:cs typeface="Open Sans"/>
                <a:sym typeface="Open Sans"/>
              </a:rPr>
              <a:t>7 pasos para establecer y alcanzar metas.</a:t>
            </a:r>
            <a:endParaRPr b="1" sz="3000">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9"/>
          <p:cNvSpPr/>
          <p:nvPr/>
        </p:nvSpPr>
        <p:spPr>
          <a:xfrm>
            <a:off x="0" y="0"/>
            <a:ext cx="3848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9"/>
          <p:cNvSpPr txBox="1"/>
          <p:nvPr/>
        </p:nvSpPr>
        <p:spPr>
          <a:xfrm>
            <a:off x="134700" y="295475"/>
            <a:ext cx="3578700" cy="897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pt-BR" sz="3600">
                <a:solidFill>
                  <a:srgbClr val="FFFFFF"/>
                </a:solidFill>
                <a:latin typeface="Raleway"/>
                <a:ea typeface="Raleway"/>
                <a:cs typeface="Raleway"/>
                <a:sym typeface="Raleway"/>
              </a:rPr>
              <a:t>Determina exactamente lo que quieres</a:t>
            </a:r>
            <a:endParaRPr b="1" sz="3600">
              <a:solidFill>
                <a:srgbClr val="FFFFFF"/>
              </a:solidFill>
              <a:latin typeface="Raleway"/>
              <a:ea typeface="Raleway"/>
              <a:cs typeface="Raleway"/>
              <a:sym typeface="Raleway"/>
            </a:endParaRPr>
          </a:p>
        </p:txBody>
      </p:sp>
      <p:sp>
        <p:nvSpPr>
          <p:cNvPr id="356" name="Google Shape;356;p49"/>
          <p:cNvSpPr txBox="1"/>
          <p:nvPr/>
        </p:nvSpPr>
        <p:spPr>
          <a:xfrm>
            <a:off x="3944125" y="400675"/>
            <a:ext cx="4758600" cy="500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Raleway"/>
                <a:ea typeface="Raleway"/>
                <a:cs typeface="Raleway"/>
                <a:sym typeface="Raleway"/>
              </a:rPr>
              <a:t>Decide tus metas por ti mismo,</a:t>
            </a:r>
            <a:endParaRPr sz="2000">
              <a:latin typeface="Raleway"/>
              <a:ea typeface="Raleway"/>
              <a:cs typeface="Raleway"/>
              <a:sym typeface="Raleway"/>
            </a:endParaRPr>
          </a:p>
        </p:txBody>
      </p:sp>
      <p:sp>
        <p:nvSpPr>
          <p:cNvPr id="357" name="Google Shape;357;p49"/>
          <p:cNvSpPr txBox="1"/>
          <p:nvPr/>
        </p:nvSpPr>
        <p:spPr>
          <a:xfrm>
            <a:off x="3969775" y="879813"/>
            <a:ext cx="4707300" cy="436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Raleway"/>
                <a:ea typeface="Raleway"/>
                <a:cs typeface="Raleway"/>
                <a:sym typeface="Raleway"/>
              </a:rPr>
              <a:t>Para estar seguro de lo que se espera y lo que es una prioridad,</a:t>
            </a:r>
            <a:endParaRPr sz="2000">
              <a:latin typeface="Raleway"/>
              <a:ea typeface="Raleway"/>
              <a:cs typeface="Raleway"/>
              <a:sym typeface="Raleway"/>
            </a:endParaRPr>
          </a:p>
        </p:txBody>
      </p:sp>
      <p:sp>
        <p:nvSpPr>
          <p:cNvPr id="358" name="Google Shape;358;p49"/>
          <p:cNvSpPr txBox="1"/>
          <p:nvPr/>
        </p:nvSpPr>
        <p:spPr>
          <a:xfrm>
            <a:off x="3969775" y="1851788"/>
            <a:ext cx="53871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latin typeface="Raleway"/>
                <a:ea typeface="Raleway"/>
                <a:cs typeface="Raleway"/>
                <a:sym typeface="Raleway"/>
              </a:rPr>
              <a:t>Prioridades personales (Ana define),</a:t>
            </a:r>
            <a:endParaRPr sz="2000">
              <a:latin typeface="Raleway"/>
              <a:ea typeface="Raleway"/>
              <a:cs typeface="Raleway"/>
              <a:sym typeface="Raleway"/>
            </a:endParaRPr>
          </a:p>
        </p:txBody>
      </p:sp>
      <p:sp>
        <p:nvSpPr>
          <p:cNvPr id="359" name="Google Shape;359;p49"/>
          <p:cNvSpPr txBox="1"/>
          <p:nvPr/>
        </p:nvSpPr>
        <p:spPr>
          <a:xfrm>
            <a:off x="3969775" y="2393525"/>
            <a:ext cx="53871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latin typeface="Raleway"/>
                <a:ea typeface="Raleway"/>
                <a:cs typeface="Raleway"/>
                <a:sym typeface="Raleway"/>
              </a:rPr>
              <a:t>Prioridades profesionales (Ana lo articula).</a:t>
            </a:r>
            <a:endParaRPr sz="20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0"/>
          <p:cNvSpPr/>
          <p:nvPr/>
        </p:nvSpPr>
        <p:spPr>
          <a:xfrm>
            <a:off x="0" y="0"/>
            <a:ext cx="3848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0"/>
          <p:cNvSpPr txBox="1"/>
          <p:nvPr/>
        </p:nvSpPr>
        <p:spPr>
          <a:xfrm>
            <a:off x="89775" y="1167225"/>
            <a:ext cx="3578700" cy="897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pt-BR" sz="3600">
                <a:solidFill>
                  <a:srgbClr val="FFFFFF"/>
                </a:solidFill>
                <a:latin typeface="Raleway"/>
                <a:ea typeface="Raleway"/>
                <a:cs typeface="Raleway"/>
                <a:sym typeface="Raleway"/>
              </a:rPr>
              <a:t>Escribe lo que quieres lograr</a:t>
            </a:r>
            <a:endParaRPr b="1" sz="3600">
              <a:solidFill>
                <a:srgbClr val="FFFFFF"/>
              </a:solidFill>
              <a:latin typeface="Raleway"/>
              <a:ea typeface="Raleway"/>
              <a:cs typeface="Raleway"/>
              <a:sym typeface="Raleway"/>
            </a:endParaRPr>
          </a:p>
        </p:txBody>
      </p:sp>
      <p:sp>
        <p:nvSpPr>
          <p:cNvPr id="366" name="Google Shape;366;p50"/>
          <p:cNvSpPr txBox="1"/>
          <p:nvPr/>
        </p:nvSpPr>
        <p:spPr>
          <a:xfrm>
            <a:off x="3848100" y="689425"/>
            <a:ext cx="4758600" cy="500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Raleway"/>
                <a:ea typeface="Raleway"/>
                <a:cs typeface="Raleway"/>
                <a:sym typeface="Raleway"/>
              </a:rPr>
              <a:t>Piensa por escrito,</a:t>
            </a:r>
            <a:endParaRPr sz="2000">
              <a:latin typeface="Raleway"/>
              <a:ea typeface="Raleway"/>
              <a:cs typeface="Raleway"/>
              <a:sym typeface="Raleway"/>
            </a:endParaRPr>
          </a:p>
        </p:txBody>
      </p:sp>
      <p:sp>
        <p:nvSpPr>
          <p:cNvPr id="367" name="Google Shape;367;p50"/>
          <p:cNvSpPr txBox="1"/>
          <p:nvPr/>
        </p:nvSpPr>
        <p:spPr>
          <a:xfrm>
            <a:off x="3873750" y="1292113"/>
            <a:ext cx="4707300" cy="436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Raleway"/>
                <a:ea typeface="Raleway"/>
                <a:cs typeface="Raleway"/>
                <a:sym typeface="Raleway"/>
              </a:rPr>
              <a:t>Lo hace tangible, </a:t>
            </a:r>
            <a:r>
              <a:rPr lang="pt-BR" sz="2000">
                <a:latin typeface="Raleway"/>
                <a:ea typeface="Raleway"/>
                <a:cs typeface="Raleway"/>
                <a:sym typeface="Raleway"/>
              </a:rPr>
              <a:t>creamos algo que se puede ver y tocar,</a:t>
            </a:r>
            <a:endParaRPr sz="2000">
              <a:latin typeface="Raleway"/>
              <a:ea typeface="Raleway"/>
              <a:cs typeface="Raleway"/>
              <a:sym typeface="Raleway"/>
            </a:endParaRPr>
          </a:p>
        </p:txBody>
      </p:sp>
      <p:sp>
        <p:nvSpPr>
          <p:cNvPr id="368" name="Google Shape;368;p50"/>
          <p:cNvSpPr txBox="1"/>
          <p:nvPr/>
        </p:nvSpPr>
        <p:spPr>
          <a:xfrm>
            <a:off x="3873750" y="2348625"/>
            <a:ext cx="6439500" cy="346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Raleway"/>
                <a:ea typeface="Raleway"/>
                <a:cs typeface="Raleway"/>
                <a:sym typeface="Raleway"/>
              </a:rPr>
              <a:t>Las metas no escritas causan confusión,</a:t>
            </a:r>
            <a:endParaRPr sz="2000">
              <a:latin typeface="Raleway"/>
              <a:ea typeface="Raleway"/>
              <a:cs typeface="Raleway"/>
              <a:sym typeface="Raleway"/>
            </a:endParaRPr>
          </a:p>
          <a:p>
            <a:pPr indent="0" lvl="0" marL="0" rtl="0" algn="just">
              <a:lnSpc>
                <a:spcPct val="150000"/>
              </a:lnSpc>
              <a:spcBef>
                <a:spcPts val="0"/>
              </a:spcBef>
              <a:spcAft>
                <a:spcPts val="0"/>
              </a:spcAft>
              <a:buNone/>
            </a:pPr>
            <a:r>
              <a:rPr lang="pt-BR" sz="2000">
                <a:latin typeface="Raleway"/>
                <a:ea typeface="Raleway"/>
                <a:cs typeface="Raleway"/>
                <a:sym typeface="Raleway"/>
              </a:rPr>
              <a:t>inexactitud, desorientación y errores.</a:t>
            </a:r>
            <a:endParaRPr sz="20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1"/>
          <p:cNvSpPr/>
          <p:nvPr/>
        </p:nvSpPr>
        <p:spPr>
          <a:xfrm>
            <a:off x="0" y="0"/>
            <a:ext cx="38481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1"/>
          <p:cNvSpPr txBox="1"/>
          <p:nvPr/>
        </p:nvSpPr>
        <p:spPr>
          <a:xfrm>
            <a:off x="-96150" y="1147700"/>
            <a:ext cx="4040400" cy="897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pt-BR" sz="3600">
                <a:solidFill>
                  <a:srgbClr val="FFFFFF"/>
                </a:solidFill>
                <a:latin typeface="Raleway"/>
                <a:ea typeface="Raleway"/>
                <a:cs typeface="Raleway"/>
                <a:sym typeface="Raleway"/>
              </a:rPr>
              <a:t>Establecer fechas límite</a:t>
            </a:r>
            <a:endParaRPr b="1" sz="3600">
              <a:solidFill>
                <a:srgbClr val="FFFFFF"/>
              </a:solidFill>
              <a:latin typeface="Raleway"/>
              <a:ea typeface="Raleway"/>
              <a:cs typeface="Raleway"/>
              <a:sym typeface="Raleway"/>
            </a:endParaRPr>
          </a:p>
        </p:txBody>
      </p:sp>
      <p:sp>
        <p:nvSpPr>
          <p:cNvPr id="375" name="Google Shape;375;p51"/>
          <p:cNvSpPr txBox="1"/>
          <p:nvPr/>
        </p:nvSpPr>
        <p:spPr>
          <a:xfrm>
            <a:off x="3991200" y="840625"/>
            <a:ext cx="5004600" cy="500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800">
                <a:latin typeface="Raleway"/>
                <a:ea typeface="Raleway"/>
                <a:cs typeface="Raleway"/>
                <a:sym typeface="Raleway"/>
              </a:rPr>
              <a:t>Cuando sea necesario, </a:t>
            </a:r>
            <a:r>
              <a:rPr lang="pt-BR" sz="1800">
                <a:latin typeface="Raleway"/>
                <a:ea typeface="Raleway"/>
                <a:cs typeface="Raleway"/>
                <a:sym typeface="Raleway"/>
              </a:rPr>
              <a:t>divídelo</a:t>
            </a:r>
            <a:r>
              <a:rPr lang="pt-BR" sz="1800">
                <a:latin typeface="Raleway"/>
                <a:ea typeface="Raleway"/>
                <a:cs typeface="Raleway"/>
                <a:sym typeface="Raleway"/>
              </a:rPr>
              <a:t> en períodos de tiempo más cortos,</a:t>
            </a:r>
            <a:endParaRPr sz="1800">
              <a:latin typeface="Raleway"/>
              <a:ea typeface="Raleway"/>
              <a:cs typeface="Raleway"/>
              <a:sym typeface="Raleway"/>
            </a:endParaRPr>
          </a:p>
        </p:txBody>
      </p:sp>
      <p:sp>
        <p:nvSpPr>
          <p:cNvPr id="376" name="Google Shape;376;p51"/>
          <p:cNvSpPr txBox="1"/>
          <p:nvPr/>
        </p:nvSpPr>
        <p:spPr>
          <a:xfrm>
            <a:off x="3991200" y="1815775"/>
            <a:ext cx="5004600" cy="436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800">
                <a:latin typeface="Raleway"/>
                <a:ea typeface="Raleway"/>
                <a:cs typeface="Raleway"/>
                <a:sym typeface="Raleway"/>
              </a:rPr>
              <a:t>Falta de tiempo y responsabilidad,</a:t>
            </a:r>
            <a:endParaRPr sz="1800">
              <a:latin typeface="Raleway"/>
              <a:ea typeface="Raleway"/>
              <a:cs typeface="Raleway"/>
              <a:sym typeface="Raleway"/>
            </a:endParaRPr>
          </a:p>
        </p:txBody>
      </p:sp>
      <p:sp>
        <p:nvSpPr>
          <p:cNvPr id="377" name="Google Shape;377;p51"/>
          <p:cNvSpPr txBox="1"/>
          <p:nvPr/>
        </p:nvSpPr>
        <p:spPr>
          <a:xfrm>
            <a:off x="4045500" y="2398650"/>
            <a:ext cx="5098500" cy="346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800">
                <a:latin typeface="Raleway"/>
                <a:ea typeface="Raleway"/>
                <a:cs typeface="Raleway"/>
                <a:sym typeface="Raleway"/>
              </a:rPr>
              <a:t>Poco avance..</a:t>
            </a:r>
            <a:endParaRPr sz="18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6"/>
          <p:cNvPicPr preferRelativeResize="0"/>
          <p:nvPr/>
        </p:nvPicPr>
        <p:blipFill rotWithShape="1">
          <a:blip r:embed="rId3">
            <a:alphaModFix/>
          </a:blip>
          <a:srcRect b="4337" l="6200" r="0" t="4346"/>
          <a:stretch/>
        </p:blipFill>
        <p:spPr>
          <a:xfrm>
            <a:off x="0" y="564400"/>
            <a:ext cx="4572000" cy="4450851"/>
          </a:xfrm>
          <a:prstGeom prst="rect">
            <a:avLst/>
          </a:prstGeom>
          <a:noFill/>
          <a:ln>
            <a:noFill/>
          </a:ln>
        </p:spPr>
      </p:pic>
      <p:sp>
        <p:nvSpPr>
          <p:cNvPr id="76" name="Google Shape;76;p16"/>
          <p:cNvSpPr txBox="1"/>
          <p:nvPr/>
        </p:nvSpPr>
        <p:spPr>
          <a:xfrm>
            <a:off x="83700" y="243700"/>
            <a:ext cx="4252200" cy="119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6000">
                <a:solidFill>
                  <a:schemeClr val="accent5"/>
                </a:solidFill>
                <a:latin typeface="Open Sans"/>
                <a:ea typeface="Open Sans"/>
                <a:cs typeface="Open Sans"/>
                <a:sym typeface="Open Sans"/>
              </a:rPr>
              <a:t>Ana</a:t>
            </a:r>
            <a:endParaRPr b="1" sz="6000">
              <a:solidFill>
                <a:schemeClr val="accent5"/>
              </a:solidFill>
              <a:latin typeface="Open Sans"/>
              <a:ea typeface="Open Sans"/>
              <a:cs typeface="Open Sans"/>
              <a:sym typeface="Open Sans"/>
            </a:endParaRPr>
          </a:p>
        </p:txBody>
      </p:sp>
      <p:sp>
        <p:nvSpPr>
          <p:cNvPr id="77" name="Google Shape;77;p16"/>
          <p:cNvSpPr txBox="1"/>
          <p:nvPr/>
        </p:nvSpPr>
        <p:spPr>
          <a:xfrm>
            <a:off x="4438025" y="1434400"/>
            <a:ext cx="4252200" cy="81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3600">
                <a:solidFill>
                  <a:schemeClr val="accent5"/>
                </a:solidFill>
                <a:latin typeface="Open Sans"/>
                <a:ea typeface="Open Sans"/>
                <a:cs typeface="Open Sans"/>
                <a:sym typeface="Open Sans"/>
              </a:rPr>
              <a:t>Desarrolladora</a:t>
            </a:r>
            <a:endParaRPr sz="3600">
              <a:solidFill>
                <a:schemeClr val="accent5"/>
              </a:solidFill>
              <a:latin typeface="Open Sans"/>
              <a:ea typeface="Open Sans"/>
              <a:cs typeface="Open Sans"/>
              <a:sym typeface="Open Sans"/>
            </a:endParaRPr>
          </a:p>
        </p:txBody>
      </p:sp>
      <p:sp>
        <p:nvSpPr>
          <p:cNvPr id="78" name="Google Shape;78;p16"/>
          <p:cNvSpPr txBox="1"/>
          <p:nvPr/>
        </p:nvSpPr>
        <p:spPr>
          <a:xfrm>
            <a:off x="4572000" y="2384675"/>
            <a:ext cx="4252200" cy="81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3600">
                <a:solidFill>
                  <a:schemeClr val="accent5"/>
                </a:solidFill>
                <a:latin typeface="Open Sans"/>
                <a:ea typeface="Open Sans"/>
                <a:cs typeface="Open Sans"/>
                <a:sym typeface="Open Sans"/>
              </a:rPr>
              <a:t>Bytebank</a:t>
            </a:r>
            <a:endParaRPr sz="3600">
              <a:solidFill>
                <a:schemeClr val="accent5"/>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2"/>
          <p:cNvSpPr/>
          <p:nvPr/>
        </p:nvSpPr>
        <p:spPr>
          <a:xfrm>
            <a:off x="0" y="0"/>
            <a:ext cx="3848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2"/>
          <p:cNvSpPr txBox="1"/>
          <p:nvPr/>
        </p:nvSpPr>
        <p:spPr>
          <a:xfrm>
            <a:off x="-96150" y="1230400"/>
            <a:ext cx="4040400" cy="897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pt-BR" sz="3600">
                <a:solidFill>
                  <a:srgbClr val="FFFFFF"/>
                </a:solidFill>
                <a:latin typeface="Raleway"/>
                <a:ea typeface="Raleway"/>
                <a:cs typeface="Raleway"/>
                <a:sym typeface="Raleway"/>
              </a:rPr>
              <a:t>Prepara buenas listas</a:t>
            </a:r>
            <a:endParaRPr b="1" sz="3600">
              <a:solidFill>
                <a:srgbClr val="FFFFFF"/>
              </a:solidFill>
              <a:latin typeface="Raleway"/>
              <a:ea typeface="Raleway"/>
              <a:cs typeface="Raleway"/>
              <a:sym typeface="Raleway"/>
            </a:endParaRPr>
          </a:p>
        </p:txBody>
      </p:sp>
      <p:sp>
        <p:nvSpPr>
          <p:cNvPr id="384" name="Google Shape;384;p52"/>
          <p:cNvSpPr txBox="1"/>
          <p:nvPr/>
        </p:nvSpPr>
        <p:spPr>
          <a:xfrm>
            <a:off x="3916225" y="1151800"/>
            <a:ext cx="4758600" cy="500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500">
                <a:latin typeface="Raleway"/>
                <a:ea typeface="Raleway"/>
                <a:cs typeface="Raleway"/>
                <a:sym typeface="Raleway"/>
              </a:rPr>
              <a:t>Si quiero un ascenso en el trabajo, ¿qué habilidades y competencias necesito desarrollar?</a:t>
            </a:r>
            <a:endParaRPr sz="1500">
              <a:latin typeface="Raleway"/>
              <a:ea typeface="Raleway"/>
              <a:cs typeface="Raleway"/>
              <a:sym typeface="Raleway"/>
            </a:endParaRPr>
          </a:p>
          <a:p>
            <a:pPr indent="0" lvl="0" marL="0" rtl="0" algn="just">
              <a:lnSpc>
                <a:spcPct val="150000"/>
              </a:lnSpc>
              <a:spcBef>
                <a:spcPts val="0"/>
              </a:spcBef>
              <a:spcAft>
                <a:spcPts val="0"/>
              </a:spcAft>
              <a:buNone/>
            </a:pPr>
            <a:r>
              <a:t/>
            </a:r>
            <a:endParaRPr sz="1500">
              <a:latin typeface="Raleway"/>
              <a:ea typeface="Raleway"/>
              <a:cs typeface="Raleway"/>
              <a:sym typeface="Raleway"/>
            </a:endParaRPr>
          </a:p>
        </p:txBody>
      </p:sp>
      <p:sp>
        <p:nvSpPr>
          <p:cNvPr id="385" name="Google Shape;385;p52"/>
          <p:cNvSpPr txBox="1"/>
          <p:nvPr/>
        </p:nvSpPr>
        <p:spPr>
          <a:xfrm>
            <a:off x="3916225" y="1949138"/>
            <a:ext cx="4707300" cy="436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500">
                <a:latin typeface="Raleway"/>
                <a:ea typeface="Raleway"/>
                <a:cs typeface="Raleway"/>
                <a:sym typeface="Raleway"/>
              </a:rPr>
              <a:t>Para estar más saludable, ¿qué </a:t>
            </a:r>
            <a:r>
              <a:rPr lang="pt-BR" sz="1500">
                <a:latin typeface="Raleway"/>
                <a:ea typeface="Raleway"/>
                <a:cs typeface="Raleway"/>
                <a:sym typeface="Raleway"/>
              </a:rPr>
              <a:t>quiero </a:t>
            </a:r>
            <a:r>
              <a:rPr lang="pt-BR" sz="1500">
                <a:latin typeface="Raleway"/>
                <a:ea typeface="Raleway"/>
                <a:cs typeface="Raleway"/>
                <a:sym typeface="Raleway"/>
              </a:rPr>
              <a:t>hacer?</a:t>
            </a:r>
            <a:endParaRPr sz="1500">
              <a:latin typeface="Raleway"/>
              <a:ea typeface="Raleway"/>
              <a:cs typeface="Raleway"/>
              <a:sym typeface="Raleway"/>
            </a:endParaRPr>
          </a:p>
        </p:txBody>
      </p:sp>
      <p:sp>
        <p:nvSpPr>
          <p:cNvPr id="386" name="Google Shape;386;p52"/>
          <p:cNvSpPr txBox="1"/>
          <p:nvPr/>
        </p:nvSpPr>
        <p:spPr>
          <a:xfrm>
            <a:off x="3916225" y="2462350"/>
            <a:ext cx="6439500" cy="346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500">
                <a:latin typeface="Raleway"/>
                <a:ea typeface="Raleway"/>
                <a:cs typeface="Raleway"/>
                <a:sym typeface="Raleway"/>
              </a:rPr>
              <a:t>Para disfrutar </a:t>
            </a:r>
            <a:r>
              <a:rPr lang="pt-BR" sz="1500">
                <a:latin typeface="Raleway"/>
                <a:ea typeface="Raleway"/>
                <a:cs typeface="Raleway"/>
                <a:sym typeface="Raleway"/>
              </a:rPr>
              <a:t>de mis vacaciones del trabajo,</a:t>
            </a:r>
            <a:r>
              <a:rPr lang="pt-BR" sz="1500">
                <a:latin typeface="Raleway"/>
                <a:ea typeface="Raleway"/>
                <a:cs typeface="Raleway"/>
                <a:sym typeface="Raleway"/>
              </a:rPr>
              <a:t> defina:</a:t>
            </a:r>
            <a:endParaRPr sz="1500">
              <a:latin typeface="Raleway"/>
              <a:ea typeface="Raleway"/>
              <a:cs typeface="Raleway"/>
              <a:sym typeface="Raleway"/>
            </a:endParaRPr>
          </a:p>
          <a:p>
            <a:pPr indent="0" lvl="0" marL="0" rtl="0" algn="just">
              <a:lnSpc>
                <a:spcPct val="150000"/>
              </a:lnSpc>
              <a:spcBef>
                <a:spcPts val="0"/>
              </a:spcBef>
              <a:spcAft>
                <a:spcPts val="0"/>
              </a:spcAft>
              <a:buNone/>
            </a:pPr>
            <a:r>
              <a:rPr lang="pt-BR" sz="1500">
                <a:latin typeface="Raleway"/>
                <a:ea typeface="Raleway"/>
                <a:cs typeface="Raleway"/>
                <a:sym typeface="Raleway"/>
              </a:rPr>
              <a:t>¿a dónde voy?</a:t>
            </a:r>
            <a:endParaRPr sz="1500">
              <a:latin typeface="Raleway"/>
              <a:ea typeface="Raleway"/>
              <a:cs typeface="Raleway"/>
              <a:sym typeface="Raleway"/>
            </a:endParaRPr>
          </a:p>
          <a:p>
            <a:pPr indent="0" lvl="0" marL="0" rtl="0" algn="just">
              <a:lnSpc>
                <a:spcPct val="150000"/>
              </a:lnSpc>
              <a:spcBef>
                <a:spcPts val="0"/>
              </a:spcBef>
              <a:spcAft>
                <a:spcPts val="0"/>
              </a:spcAft>
              <a:buNone/>
            </a:pPr>
            <a:r>
              <a:t/>
            </a:r>
            <a:endParaRPr sz="15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3"/>
          <p:cNvSpPr/>
          <p:nvPr/>
        </p:nvSpPr>
        <p:spPr>
          <a:xfrm>
            <a:off x="0" y="0"/>
            <a:ext cx="3848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3"/>
          <p:cNvSpPr txBox="1"/>
          <p:nvPr/>
        </p:nvSpPr>
        <p:spPr>
          <a:xfrm>
            <a:off x="-96150" y="984025"/>
            <a:ext cx="4040400" cy="897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pt-BR" sz="3600">
                <a:solidFill>
                  <a:srgbClr val="FFFFFF"/>
                </a:solidFill>
                <a:latin typeface="Raleway"/>
                <a:ea typeface="Raleway"/>
                <a:cs typeface="Raleway"/>
                <a:sym typeface="Raleway"/>
              </a:rPr>
              <a:t>Pon tu plan en acción inmediatamente</a:t>
            </a:r>
            <a:endParaRPr b="1" sz="3600">
              <a:solidFill>
                <a:srgbClr val="FFFFFF"/>
              </a:solidFill>
              <a:latin typeface="Raleway"/>
              <a:ea typeface="Raleway"/>
              <a:cs typeface="Raleway"/>
              <a:sym typeface="Raleway"/>
            </a:endParaRPr>
          </a:p>
        </p:txBody>
      </p:sp>
      <p:sp>
        <p:nvSpPr>
          <p:cNvPr id="393" name="Google Shape;393;p53"/>
          <p:cNvSpPr txBox="1"/>
          <p:nvPr/>
        </p:nvSpPr>
        <p:spPr>
          <a:xfrm>
            <a:off x="3918600" y="738350"/>
            <a:ext cx="4758600" cy="500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800">
                <a:latin typeface="Raleway"/>
                <a:ea typeface="Raleway"/>
                <a:cs typeface="Raleway"/>
                <a:sym typeface="Raleway"/>
              </a:rPr>
              <a:t>Acción,</a:t>
            </a:r>
            <a:endParaRPr sz="1800">
              <a:latin typeface="Raleway"/>
              <a:ea typeface="Raleway"/>
              <a:cs typeface="Raleway"/>
              <a:sym typeface="Raleway"/>
            </a:endParaRPr>
          </a:p>
          <a:p>
            <a:pPr indent="0" lvl="0" marL="0" rtl="0" algn="just">
              <a:lnSpc>
                <a:spcPct val="150000"/>
              </a:lnSpc>
              <a:spcBef>
                <a:spcPts val="0"/>
              </a:spcBef>
              <a:spcAft>
                <a:spcPts val="0"/>
              </a:spcAft>
              <a:buNone/>
            </a:pPr>
            <a:r>
              <a:t/>
            </a:r>
            <a:endParaRPr sz="1800">
              <a:latin typeface="Raleway"/>
              <a:ea typeface="Raleway"/>
              <a:cs typeface="Raleway"/>
              <a:sym typeface="Raleway"/>
            </a:endParaRPr>
          </a:p>
        </p:txBody>
      </p:sp>
      <p:sp>
        <p:nvSpPr>
          <p:cNvPr id="394" name="Google Shape;394;p53"/>
          <p:cNvSpPr txBox="1"/>
          <p:nvPr/>
        </p:nvSpPr>
        <p:spPr>
          <a:xfrm>
            <a:off x="3944250" y="1313913"/>
            <a:ext cx="4707300" cy="436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800">
                <a:latin typeface="Raleway"/>
                <a:ea typeface="Raleway"/>
                <a:cs typeface="Raleway"/>
                <a:sym typeface="Raleway"/>
              </a:rPr>
              <a:t>Un plan mediano ejecutado con determinación es mucho mejor que un plan brillante, pero</a:t>
            </a:r>
            <a:r>
              <a:rPr lang="pt-BR" sz="1800">
                <a:latin typeface="Raleway"/>
                <a:ea typeface="Raleway"/>
                <a:cs typeface="Raleway"/>
                <a:sym typeface="Raleway"/>
              </a:rPr>
              <a:t> </a:t>
            </a:r>
            <a:r>
              <a:rPr lang="pt-BR" sz="1800">
                <a:latin typeface="Raleway"/>
                <a:ea typeface="Raleway"/>
                <a:cs typeface="Raleway"/>
                <a:sym typeface="Raleway"/>
              </a:rPr>
              <a:t>eso </a:t>
            </a:r>
            <a:r>
              <a:rPr lang="pt-BR" sz="1800">
                <a:latin typeface="Raleway"/>
                <a:ea typeface="Raleway"/>
                <a:cs typeface="Raleway"/>
                <a:sym typeface="Raleway"/>
              </a:rPr>
              <a:t>nunca llegó a buen término.</a:t>
            </a:r>
            <a:endParaRPr sz="1800">
              <a:latin typeface="Raleway"/>
              <a:ea typeface="Raleway"/>
              <a:cs typeface="Raleway"/>
              <a:sym typeface="Raleway"/>
            </a:endParaRPr>
          </a:p>
        </p:txBody>
      </p:sp>
      <p:sp>
        <p:nvSpPr>
          <p:cNvPr id="395" name="Google Shape;395;p53"/>
          <p:cNvSpPr txBox="1"/>
          <p:nvPr/>
        </p:nvSpPr>
        <p:spPr>
          <a:xfrm>
            <a:off x="3944250" y="3059425"/>
            <a:ext cx="6439500" cy="346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800">
                <a:latin typeface="Raleway"/>
                <a:ea typeface="Raleway"/>
                <a:cs typeface="Raleway"/>
                <a:sym typeface="Raleway"/>
              </a:rPr>
              <a:t>Para tener éxito, ejecutar es fundamental.</a:t>
            </a:r>
            <a:endParaRPr sz="1800">
              <a:latin typeface="Raleway"/>
              <a:ea typeface="Raleway"/>
              <a:cs typeface="Raleway"/>
              <a:sym typeface="Raleway"/>
            </a:endParaRPr>
          </a:p>
          <a:p>
            <a:pPr indent="0" lvl="0" marL="0" rtl="0" algn="just">
              <a:lnSpc>
                <a:spcPct val="150000"/>
              </a:lnSpc>
              <a:spcBef>
                <a:spcPts val="0"/>
              </a:spcBef>
              <a:spcAft>
                <a:spcPts val="0"/>
              </a:spcAft>
              <a:buNone/>
            </a:pPr>
            <a:r>
              <a:t/>
            </a:r>
            <a:endParaRPr sz="1800">
              <a:latin typeface="Raleway"/>
              <a:ea typeface="Raleway"/>
              <a:cs typeface="Raleway"/>
              <a:sym typeface="Raleway"/>
            </a:endParaRPr>
          </a:p>
          <a:p>
            <a:pPr indent="0" lvl="0" marL="0" rtl="0" algn="just">
              <a:lnSpc>
                <a:spcPct val="150000"/>
              </a:lnSpc>
              <a:spcBef>
                <a:spcPts val="0"/>
              </a:spcBef>
              <a:spcAft>
                <a:spcPts val="0"/>
              </a:spcAft>
              <a:buNone/>
            </a:pPr>
            <a:r>
              <a:t/>
            </a:r>
            <a:endParaRPr sz="18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4"/>
          <p:cNvSpPr/>
          <p:nvPr/>
        </p:nvSpPr>
        <p:spPr>
          <a:xfrm>
            <a:off x="0" y="0"/>
            <a:ext cx="3848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4"/>
          <p:cNvSpPr txBox="1"/>
          <p:nvPr/>
        </p:nvSpPr>
        <p:spPr>
          <a:xfrm>
            <a:off x="-192300" y="893200"/>
            <a:ext cx="4040400" cy="897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pt-BR" sz="3300">
                <a:solidFill>
                  <a:srgbClr val="FFFFFF"/>
                </a:solidFill>
                <a:latin typeface="Lato"/>
                <a:ea typeface="Lato"/>
                <a:cs typeface="Lato"/>
                <a:sym typeface="Lato"/>
              </a:rPr>
              <a:t>Todos los días,</a:t>
            </a:r>
            <a:endParaRPr b="1" sz="3300">
              <a:solidFill>
                <a:srgbClr val="FFFFFF"/>
              </a:solidFill>
              <a:latin typeface="Lato"/>
              <a:ea typeface="Lato"/>
              <a:cs typeface="Lato"/>
              <a:sym typeface="Lato"/>
            </a:endParaRPr>
          </a:p>
          <a:p>
            <a:pPr indent="0" lvl="0" marL="0" rtl="0" algn="ctr">
              <a:lnSpc>
                <a:spcPct val="150000"/>
              </a:lnSpc>
              <a:spcBef>
                <a:spcPts val="0"/>
              </a:spcBef>
              <a:spcAft>
                <a:spcPts val="0"/>
              </a:spcAft>
              <a:buNone/>
            </a:pPr>
            <a:r>
              <a:rPr b="1" lang="pt-BR" sz="3300">
                <a:solidFill>
                  <a:srgbClr val="FFFFFF"/>
                </a:solidFill>
                <a:latin typeface="Lato"/>
                <a:ea typeface="Lato"/>
                <a:cs typeface="Lato"/>
                <a:sym typeface="Lato"/>
              </a:rPr>
              <a:t>haz algo que te acerque a tu objetivo principal</a:t>
            </a:r>
            <a:endParaRPr b="1" sz="3300">
              <a:solidFill>
                <a:srgbClr val="FFFFFF"/>
              </a:solidFill>
              <a:latin typeface="Lato"/>
              <a:ea typeface="Lato"/>
              <a:cs typeface="Lato"/>
              <a:sym typeface="Lato"/>
            </a:endParaRPr>
          </a:p>
          <a:p>
            <a:pPr indent="0" lvl="0" marL="0" rtl="0" algn="ctr">
              <a:lnSpc>
                <a:spcPct val="150000"/>
              </a:lnSpc>
              <a:spcBef>
                <a:spcPts val="0"/>
              </a:spcBef>
              <a:spcAft>
                <a:spcPts val="0"/>
              </a:spcAft>
              <a:buNone/>
            </a:pPr>
            <a:r>
              <a:t/>
            </a:r>
            <a:endParaRPr b="1" sz="3300">
              <a:solidFill>
                <a:srgbClr val="FFFFFF"/>
              </a:solidFill>
              <a:latin typeface="Lato"/>
              <a:ea typeface="Lato"/>
              <a:cs typeface="Lato"/>
              <a:sym typeface="Lato"/>
            </a:endParaRPr>
          </a:p>
        </p:txBody>
      </p:sp>
      <p:sp>
        <p:nvSpPr>
          <p:cNvPr id="402" name="Google Shape;402;p54"/>
          <p:cNvSpPr txBox="1"/>
          <p:nvPr/>
        </p:nvSpPr>
        <p:spPr>
          <a:xfrm>
            <a:off x="3932700" y="1030100"/>
            <a:ext cx="4758600" cy="500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700">
                <a:latin typeface="Raleway"/>
                <a:ea typeface="Raleway"/>
                <a:cs typeface="Raleway"/>
                <a:sym typeface="Raleway"/>
              </a:rPr>
              <a:t>Incluya la actividad en tu programa diario,</a:t>
            </a:r>
            <a:endParaRPr sz="1700">
              <a:latin typeface="Raleway"/>
              <a:ea typeface="Raleway"/>
              <a:cs typeface="Raleway"/>
              <a:sym typeface="Raleway"/>
            </a:endParaRPr>
          </a:p>
          <a:p>
            <a:pPr indent="0" lvl="0" marL="0" rtl="0" algn="just">
              <a:lnSpc>
                <a:spcPct val="150000"/>
              </a:lnSpc>
              <a:spcBef>
                <a:spcPts val="0"/>
              </a:spcBef>
              <a:spcAft>
                <a:spcPts val="0"/>
              </a:spcAft>
              <a:buNone/>
            </a:pPr>
            <a:r>
              <a:t/>
            </a:r>
            <a:endParaRPr sz="1700">
              <a:latin typeface="Raleway"/>
              <a:ea typeface="Raleway"/>
              <a:cs typeface="Raleway"/>
              <a:sym typeface="Raleway"/>
            </a:endParaRPr>
          </a:p>
        </p:txBody>
      </p:sp>
      <p:sp>
        <p:nvSpPr>
          <p:cNvPr id="403" name="Google Shape;403;p54"/>
          <p:cNvSpPr txBox="1"/>
          <p:nvPr/>
        </p:nvSpPr>
        <p:spPr>
          <a:xfrm>
            <a:off x="3958350" y="1583713"/>
            <a:ext cx="4707300" cy="436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700">
                <a:latin typeface="Raleway"/>
                <a:ea typeface="Raleway"/>
                <a:cs typeface="Raleway"/>
                <a:sym typeface="Raleway"/>
              </a:rPr>
              <a:t>Leer un número específico de páginas sobre un tema importante,</a:t>
            </a:r>
            <a:endParaRPr sz="1700">
              <a:latin typeface="Raleway"/>
              <a:ea typeface="Raleway"/>
              <a:cs typeface="Raleway"/>
              <a:sym typeface="Raleway"/>
            </a:endParaRPr>
          </a:p>
          <a:p>
            <a:pPr indent="0" lvl="0" marL="0" rtl="0" algn="just">
              <a:lnSpc>
                <a:spcPct val="150000"/>
              </a:lnSpc>
              <a:spcBef>
                <a:spcPts val="0"/>
              </a:spcBef>
              <a:spcAft>
                <a:spcPts val="0"/>
              </a:spcAft>
              <a:buNone/>
            </a:pPr>
            <a:r>
              <a:t/>
            </a:r>
            <a:endParaRPr sz="1700">
              <a:latin typeface="Raleway"/>
              <a:ea typeface="Raleway"/>
              <a:cs typeface="Raleway"/>
              <a:sym typeface="Raleway"/>
            </a:endParaRPr>
          </a:p>
          <a:p>
            <a:pPr indent="0" lvl="0" marL="0" rtl="0" algn="just">
              <a:lnSpc>
                <a:spcPct val="150000"/>
              </a:lnSpc>
              <a:spcBef>
                <a:spcPts val="0"/>
              </a:spcBef>
              <a:spcAft>
                <a:spcPts val="0"/>
              </a:spcAft>
              <a:buNone/>
            </a:pPr>
            <a:r>
              <a:t/>
            </a:r>
            <a:endParaRPr sz="1700">
              <a:latin typeface="Raleway"/>
              <a:ea typeface="Raleway"/>
              <a:cs typeface="Raleway"/>
              <a:sym typeface="Raleway"/>
            </a:endParaRPr>
          </a:p>
        </p:txBody>
      </p:sp>
      <p:sp>
        <p:nvSpPr>
          <p:cNvPr id="404" name="Google Shape;404;p54"/>
          <p:cNvSpPr txBox="1"/>
          <p:nvPr/>
        </p:nvSpPr>
        <p:spPr>
          <a:xfrm>
            <a:off x="3932700" y="2493050"/>
            <a:ext cx="6439500" cy="346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700">
                <a:latin typeface="Raleway"/>
                <a:ea typeface="Raleway"/>
                <a:cs typeface="Raleway"/>
                <a:sym typeface="Raleway"/>
              </a:rPr>
              <a:t>Llamar a clientes potenciales o clientes actuales,</a:t>
            </a:r>
            <a:endParaRPr sz="1700">
              <a:latin typeface="Raleway"/>
              <a:ea typeface="Raleway"/>
              <a:cs typeface="Raleway"/>
              <a:sym typeface="Raleway"/>
            </a:endParaRPr>
          </a:p>
        </p:txBody>
      </p:sp>
      <p:sp>
        <p:nvSpPr>
          <p:cNvPr id="405" name="Google Shape;405;p54"/>
          <p:cNvSpPr txBox="1"/>
          <p:nvPr/>
        </p:nvSpPr>
        <p:spPr>
          <a:xfrm>
            <a:off x="3984000" y="3031613"/>
            <a:ext cx="4707300" cy="436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700">
                <a:latin typeface="Raleway"/>
                <a:ea typeface="Raleway"/>
                <a:cs typeface="Raleway"/>
                <a:sym typeface="Raleway"/>
              </a:rPr>
              <a:t>Ir al gimnasio.</a:t>
            </a:r>
            <a:endParaRPr sz="1700">
              <a:latin typeface="Raleway"/>
              <a:ea typeface="Raleway"/>
              <a:cs typeface="Raleway"/>
              <a:sym typeface="Raleway"/>
            </a:endParaRPr>
          </a:p>
          <a:p>
            <a:pPr indent="0" lvl="0" marL="0" rtl="0" algn="just">
              <a:lnSpc>
                <a:spcPct val="150000"/>
              </a:lnSpc>
              <a:spcBef>
                <a:spcPts val="0"/>
              </a:spcBef>
              <a:spcAft>
                <a:spcPts val="0"/>
              </a:spcAft>
              <a:buNone/>
            </a:pPr>
            <a:r>
              <a:t/>
            </a:r>
            <a:endParaRPr sz="1700">
              <a:latin typeface="Raleway"/>
              <a:ea typeface="Raleway"/>
              <a:cs typeface="Raleway"/>
              <a:sym typeface="Raleway"/>
            </a:endParaRPr>
          </a:p>
          <a:p>
            <a:pPr indent="0" lvl="0" marL="0" rtl="0" algn="just">
              <a:lnSpc>
                <a:spcPct val="150000"/>
              </a:lnSpc>
              <a:spcBef>
                <a:spcPts val="0"/>
              </a:spcBef>
              <a:spcAft>
                <a:spcPts val="0"/>
              </a:spcAft>
              <a:buNone/>
            </a:pPr>
            <a:r>
              <a:t/>
            </a:r>
            <a:endParaRPr sz="17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5"/>
          <p:cNvSpPr txBox="1"/>
          <p:nvPr/>
        </p:nvSpPr>
        <p:spPr>
          <a:xfrm>
            <a:off x="371975" y="320675"/>
            <a:ext cx="8555400" cy="1359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pt-BR" sz="4600">
                <a:latin typeface="Lato"/>
                <a:ea typeface="Lato"/>
                <a:cs typeface="Lato"/>
                <a:sym typeface="Lato"/>
              </a:rPr>
              <a:t>Adelante, siempre.</a:t>
            </a:r>
            <a:endParaRPr b="1" sz="4600">
              <a:latin typeface="Lato"/>
              <a:ea typeface="Lato"/>
              <a:cs typeface="Lato"/>
              <a:sym typeface="Lato"/>
            </a:endParaRPr>
          </a:p>
          <a:p>
            <a:pPr indent="0" lvl="0" marL="0" rtl="0" algn="just">
              <a:lnSpc>
                <a:spcPct val="150000"/>
              </a:lnSpc>
              <a:spcBef>
                <a:spcPts val="0"/>
              </a:spcBef>
              <a:spcAft>
                <a:spcPts val="0"/>
              </a:spcAft>
              <a:buNone/>
            </a:pPr>
            <a:r>
              <a:rPr b="1" lang="pt-BR" sz="4600">
                <a:latin typeface="Lato"/>
                <a:ea typeface="Lato"/>
                <a:cs typeface="Lato"/>
                <a:sym typeface="Lato"/>
              </a:rPr>
              <a:t>Cuando empieces, no pares.</a:t>
            </a:r>
            <a:endParaRPr b="1" sz="4600">
              <a:latin typeface="Lato"/>
              <a:ea typeface="Lato"/>
              <a:cs typeface="Lato"/>
              <a:sym typeface="Lato"/>
            </a:endParaRPr>
          </a:p>
          <a:p>
            <a:pPr indent="0" lvl="0" marL="0" rtl="0" algn="just">
              <a:lnSpc>
                <a:spcPct val="150000"/>
              </a:lnSpc>
              <a:spcBef>
                <a:spcPts val="0"/>
              </a:spcBef>
              <a:spcAft>
                <a:spcPts val="0"/>
              </a:spcAft>
              <a:buNone/>
            </a:pPr>
            <a:r>
              <a:t/>
            </a:r>
            <a:endParaRPr b="1" sz="4600">
              <a:latin typeface="Lato"/>
              <a:ea typeface="Lato"/>
              <a:cs typeface="Lato"/>
              <a:sym typeface="Lato"/>
            </a:endParaRPr>
          </a:p>
        </p:txBody>
      </p:sp>
      <p:sp>
        <p:nvSpPr>
          <p:cNvPr id="411" name="Google Shape;411;p55"/>
          <p:cNvSpPr txBox="1"/>
          <p:nvPr/>
        </p:nvSpPr>
        <p:spPr>
          <a:xfrm>
            <a:off x="153825" y="2129225"/>
            <a:ext cx="8555400" cy="1359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Lato"/>
                <a:ea typeface="Lato"/>
                <a:cs typeface="Lato"/>
                <a:sym typeface="Lato"/>
              </a:rPr>
              <a:t>Clase</a:t>
            </a:r>
            <a:r>
              <a:rPr lang="pt-BR">
                <a:latin typeface="Lato"/>
                <a:ea typeface="Lato"/>
                <a:cs typeface="Lato"/>
                <a:sym typeface="Lato"/>
              </a:rPr>
              <a:t> 2.2 - </a:t>
            </a:r>
            <a:r>
              <a:rPr lang="pt-BR">
                <a:latin typeface="Lato"/>
                <a:ea typeface="Lato"/>
                <a:cs typeface="Lato"/>
                <a:sym typeface="Lato"/>
              </a:rPr>
              <a:t>Empiece por lo más difícil</a:t>
            </a:r>
            <a:endParaRPr>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57"/>
          <p:cNvPicPr preferRelativeResize="0"/>
          <p:nvPr/>
        </p:nvPicPr>
        <p:blipFill>
          <a:blip r:embed="rId3">
            <a:alphaModFix/>
          </a:blip>
          <a:stretch>
            <a:fillRect/>
          </a:stretch>
        </p:blipFill>
        <p:spPr>
          <a:xfrm>
            <a:off x="331975" y="705475"/>
            <a:ext cx="2464251" cy="2464251"/>
          </a:xfrm>
          <a:prstGeom prst="rect">
            <a:avLst/>
          </a:prstGeom>
          <a:noFill/>
          <a:ln>
            <a:noFill/>
          </a:ln>
        </p:spPr>
      </p:pic>
      <p:pic>
        <p:nvPicPr>
          <p:cNvPr id="422" name="Google Shape;422;p57"/>
          <p:cNvPicPr preferRelativeResize="0"/>
          <p:nvPr/>
        </p:nvPicPr>
        <p:blipFill>
          <a:blip r:embed="rId4">
            <a:alphaModFix/>
          </a:blip>
          <a:stretch>
            <a:fillRect/>
          </a:stretch>
        </p:blipFill>
        <p:spPr>
          <a:xfrm flipH="1">
            <a:off x="2926001" y="538750"/>
            <a:ext cx="2194875" cy="2194875"/>
          </a:xfrm>
          <a:prstGeom prst="rect">
            <a:avLst/>
          </a:prstGeom>
          <a:noFill/>
          <a:ln>
            <a:noFill/>
          </a:ln>
        </p:spPr>
      </p:pic>
      <p:pic>
        <p:nvPicPr>
          <p:cNvPr id="423" name="Google Shape;423;p57"/>
          <p:cNvPicPr preferRelativeResize="0"/>
          <p:nvPr/>
        </p:nvPicPr>
        <p:blipFill>
          <a:blip r:embed="rId5">
            <a:alphaModFix/>
          </a:blip>
          <a:stretch>
            <a:fillRect/>
          </a:stretch>
        </p:blipFill>
        <p:spPr>
          <a:xfrm flipH="1">
            <a:off x="5361176" y="624050"/>
            <a:ext cx="2313249" cy="23132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8"/>
          <p:cNvSpPr txBox="1"/>
          <p:nvPr>
            <p:ph type="ctrTitle"/>
          </p:nvPr>
        </p:nvSpPr>
        <p:spPr>
          <a:xfrm>
            <a:off x="3096300" y="1779600"/>
            <a:ext cx="2951400" cy="158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4800"/>
              <a:t>Cómo podemos ayudarla?</a:t>
            </a:r>
            <a:endParaRPr sz="4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9"/>
          <p:cNvSpPr txBox="1"/>
          <p:nvPr/>
        </p:nvSpPr>
        <p:spPr>
          <a:xfrm>
            <a:off x="323000" y="178375"/>
            <a:ext cx="4874100" cy="5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FE5F55"/>
                </a:solidFill>
                <a:latin typeface="Lato"/>
                <a:ea typeface="Lato"/>
                <a:cs typeface="Lato"/>
                <a:sym typeface="Lato"/>
              </a:rPr>
              <a:t>Capacidades de:</a:t>
            </a:r>
            <a:endParaRPr b="1" sz="4800">
              <a:solidFill>
                <a:srgbClr val="FE5F55"/>
              </a:solidFill>
              <a:latin typeface="Lato"/>
              <a:ea typeface="Lato"/>
              <a:cs typeface="Lato"/>
              <a:sym typeface="Lato"/>
            </a:endParaRPr>
          </a:p>
          <a:p>
            <a:pPr indent="0" lvl="0" marL="0" rtl="0" algn="l">
              <a:spcBef>
                <a:spcPts val="0"/>
              </a:spcBef>
              <a:spcAft>
                <a:spcPts val="0"/>
              </a:spcAft>
              <a:buNone/>
            </a:pPr>
            <a:r>
              <a:t/>
            </a:r>
            <a:endParaRPr sz="3000">
              <a:latin typeface="Lato"/>
              <a:ea typeface="Lato"/>
              <a:cs typeface="Lato"/>
              <a:sym typeface="Lato"/>
            </a:endParaRPr>
          </a:p>
          <a:p>
            <a:pPr indent="0" lvl="0" marL="0" rtl="0" algn="l">
              <a:spcBef>
                <a:spcPts val="0"/>
              </a:spcBef>
              <a:spcAft>
                <a:spcPts val="0"/>
              </a:spcAft>
              <a:buNone/>
            </a:pPr>
            <a:r>
              <a:t/>
            </a:r>
            <a:endParaRPr sz="3000">
              <a:latin typeface="Lato"/>
              <a:ea typeface="Lato"/>
              <a:cs typeface="Lato"/>
              <a:sym typeface="Lato"/>
            </a:endParaRPr>
          </a:p>
          <a:p>
            <a:pPr indent="0" lvl="0" marL="0" rtl="0" algn="l">
              <a:spcBef>
                <a:spcPts val="0"/>
              </a:spcBef>
              <a:spcAft>
                <a:spcPts val="0"/>
              </a:spcAft>
              <a:buNone/>
            </a:pPr>
            <a:r>
              <a:t/>
            </a:r>
            <a:endParaRPr sz="3000">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0"/>
          <p:cNvSpPr txBox="1"/>
          <p:nvPr/>
        </p:nvSpPr>
        <p:spPr>
          <a:xfrm>
            <a:off x="323000" y="178375"/>
            <a:ext cx="4874100" cy="5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FE5F55"/>
                </a:solidFill>
                <a:latin typeface="Lato"/>
                <a:ea typeface="Lato"/>
                <a:cs typeface="Lato"/>
                <a:sym typeface="Lato"/>
              </a:rPr>
              <a:t>Capacidades de:</a:t>
            </a:r>
            <a:endParaRPr b="1" sz="4800">
              <a:solidFill>
                <a:srgbClr val="FE5F55"/>
              </a:solidFill>
              <a:latin typeface="Lato"/>
              <a:ea typeface="Lato"/>
              <a:cs typeface="Lato"/>
              <a:sym typeface="Lato"/>
            </a:endParaRPr>
          </a:p>
          <a:p>
            <a:pPr indent="0" lvl="0" marL="0" rtl="0" algn="l">
              <a:spcBef>
                <a:spcPts val="0"/>
              </a:spcBef>
              <a:spcAft>
                <a:spcPts val="0"/>
              </a:spcAft>
              <a:buNone/>
            </a:pPr>
            <a:r>
              <a:t/>
            </a:r>
            <a:endParaRPr sz="3000">
              <a:latin typeface="Lato"/>
              <a:ea typeface="Lato"/>
              <a:cs typeface="Lato"/>
              <a:sym typeface="Lato"/>
            </a:endParaRPr>
          </a:p>
          <a:p>
            <a:pPr indent="0" lvl="0" marL="0" rtl="0" algn="l">
              <a:spcBef>
                <a:spcPts val="0"/>
              </a:spcBef>
              <a:spcAft>
                <a:spcPts val="0"/>
              </a:spcAft>
              <a:buNone/>
            </a:pPr>
            <a:r>
              <a:rPr lang="pt-BR" sz="3000">
                <a:latin typeface="Lato"/>
                <a:ea typeface="Lato"/>
                <a:cs typeface="Lato"/>
                <a:sym typeface="Lato"/>
              </a:rPr>
              <a:t>Piensar,</a:t>
            </a:r>
            <a:endParaRPr sz="3000">
              <a:latin typeface="Lato"/>
              <a:ea typeface="Lato"/>
              <a:cs typeface="Lato"/>
              <a:sym typeface="Lato"/>
            </a:endParaRPr>
          </a:p>
          <a:p>
            <a:pPr indent="0" lvl="0" marL="0" rtl="0" algn="l">
              <a:spcBef>
                <a:spcPts val="0"/>
              </a:spcBef>
              <a:spcAft>
                <a:spcPts val="0"/>
              </a:spcAft>
              <a:buNone/>
            </a:pPr>
            <a:r>
              <a:t/>
            </a:r>
            <a:endParaRPr sz="3000">
              <a:latin typeface="Lato"/>
              <a:ea typeface="Lato"/>
              <a:cs typeface="Lato"/>
              <a:sym typeface="Lato"/>
            </a:endParaRPr>
          </a:p>
          <a:p>
            <a:pPr indent="0" lvl="0" marL="0" rtl="0" algn="l">
              <a:spcBef>
                <a:spcPts val="0"/>
              </a:spcBef>
              <a:spcAft>
                <a:spcPts val="0"/>
              </a:spcAft>
              <a:buNone/>
            </a:pPr>
            <a:r>
              <a:t/>
            </a:r>
            <a:endParaRPr sz="3000">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1"/>
          <p:cNvSpPr txBox="1"/>
          <p:nvPr/>
        </p:nvSpPr>
        <p:spPr>
          <a:xfrm>
            <a:off x="323000" y="178375"/>
            <a:ext cx="4874100" cy="5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FE5F55"/>
                </a:solidFill>
                <a:latin typeface="Lato"/>
                <a:ea typeface="Lato"/>
                <a:cs typeface="Lato"/>
                <a:sym typeface="Lato"/>
              </a:rPr>
              <a:t>Capacidades de:</a:t>
            </a:r>
            <a:endParaRPr b="1" sz="4800">
              <a:solidFill>
                <a:srgbClr val="FE5F55"/>
              </a:solidFill>
              <a:latin typeface="Lato"/>
              <a:ea typeface="Lato"/>
              <a:cs typeface="Lato"/>
              <a:sym typeface="Lato"/>
            </a:endParaRPr>
          </a:p>
          <a:p>
            <a:pPr indent="0" lvl="0" marL="0" rtl="0" algn="l">
              <a:spcBef>
                <a:spcPts val="0"/>
              </a:spcBef>
              <a:spcAft>
                <a:spcPts val="0"/>
              </a:spcAft>
              <a:buNone/>
            </a:pPr>
            <a:r>
              <a:t/>
            </a:r>
            <a:endParaRPr sz="3000">
              <a:latin typeface="Lato"/>
              <a:ea typeface="Lato"/>
              <a:cs typeface="Lato"/>
              <a:sym typeface="Lato"/>
            </a:endParaRPr>
          </a:p>
          <a:p>
            <a:pPr indent="0" lvl="0" marL="0" rtl="0" algn="l">
              <a:spcBef>
                <a:spcPts val="0"/>
              </a:spcBef>
              <a:spcAft>
                <a:spcPts val="0"/>
              </a:spcAft>
              <a:buNone/>
            </a:pPr>
            <a:r>
              <a:rPr lang="pt-BR" sz="3000">
                <a:latin typeface="Lato"/>
                <a:ea typeface="Lato"/>
                <a:cs typeface="Lato"/>
                <a:sym typeface="Lato"/>
              </a:rPr>
              <a:t>Piensar,</a:t>
            </a:r>
            <a:endParaRPr sz="3000">
              <a:latin typeface="Lato"/>
              <a:ea typeface="Lato"/>
              <a:cs typeface="Lato"/>
              <a:sym typeface="Lato"/>
            </a:endParaRPr>
          </a:p>
          <a:p>
            <a:pPr indent="0" lvl="0" marL="0" rtl="0" algn="l">
              <a:spcBef>
                <a:spcPts val="0"/>
              </a:spcBef>
              <a:spcAft>
                <a:spcPts val="0"/>
              </a:spcAft>
              <a:buNone/>
            </a:pPr>
            <a:br>
              <a:rPr lang="pt-BR" sz="3000">
                <a:latin typeface="Lato"/>
                <a:ea typeface="Lato"/>
                <a:cs typeface="Lato"/>
                <a:sym typeface="Lato"/>
              </a:rPr>
            </a:br>
            <a:r>
              <a:rPr lang="pt-BR" sz="3000">
                <a:latin typeface="Lato"/>
                <a:ea typeface="Lato"/>
                <a:cs typeface="Lato"/>
                <a:sym typeface="Lato"/>
              </a:rPr>
              <a:t>Planificar,</a:t>
            </a:r>
            <a:endParaRPr sz="3000">
              <a:latin typeface="Lato"/>
              <a:ea typeface="Lato"/>
              <a:cs typeface="Lato"/>
              <a:sym typeface="Lato"/>
            </a:endParaRPr>
          </a:p>
          <a:p>
            <a:pPr indent="0" lvl="0" marL="0" rtl="0" algn="l">
              <a:spcBef>
                <a:spcPts val="0"/>
              </a:spcBef>
              <a:spcAft>
                <a:spcPts val="0"/>
              </a:spcAft>
              <a:buNone/>
            </a:pPr>
            <a:r>
              <a:t/>
            </a:r>
            <a:endParaRPr sz="3000">
              <a:latin typeface="Lato"/>
              <a:ea typeface="Lato"/>
              <a:cs typeface="Lato"/>
              <a:sym typeface="Lato"/>
            </a:endParaRPr>
          </a:p>
          <a:p>
            <a:pPr indent="0" lvl="0" marL="0" rtl="0" algn="l">
              <a:spcBef>
                <a:spcPts val="0"/>
              </a:spcBef>
              <a:spcAft>
                <a:spcPts val="0"/>
              </a:spcAft>
              <a:buNone/>
            </a:pPr>
            <a:r>
              <a:t/>
            </a:r>
            <a:endParaRPr sz="3000">
              <a:latin typeface="Lato"/>
              <a:ea typeface="Lato"/>
              <a:cs typeface="Lato"/>
              <a:sym typeface="Lato"/>
            </a:endParaRPr>
          </a:p>
        </p:txBody>
      </p:sp>
      <p:sp>
        <p:nvSpPr>
          <p:cNvPr id="444" name="Google Shape;444;p61"/>
          <p:cNvSpPr txBox="1"/>
          <p:nvPr/>
        </p:nvSpPr>
        <p:spPr>
          <a:xfrm>
            <a:off x="3837500" y="1832950"/>
            <a:ext cx="4296900" cy="1167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t/>
            </a:r>
            <a:endParaRPr sz="24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p:nvPr/>
        </p:nvSpPr>
        <p:spPr>
          <a:xfrm>
            <a:off x="3001450" y="269350"/>
            <a:ext cx="432900" cy="51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17"/>
          <p:cNvPicPr preferRelativeResize="0"/>
          <p:nvPr/>
        </p:nvPicPr>
        <p:blipFill rotWithShape="1">
          <a:blip r:embed="rId3">
            <a:alphaModFix/>
          </a:blip>
          <a:srcRect b="0" l="0" r="0" t="0"/>
          <a:stretch/>
        </p:blipFill>
        <p:spPr>
          <a:xfrm>
            <a:off x="787375" y="527350"/>
            <a:ext cx="2275263" cy="2275275"/>
          </a:xfrm>
          <a:prstGeom prst="rect">
            <a:avLst/>
          </a:prstGeom>
          <a:noFill/>
          <a:ln>
            <a:noFill/>
          </a:ln>
        </p:spPr>
      </p:pic>
      <p:pic>
        <p:nvPicPr>
          <p:cNvPr id="85" name="Google Shape;85;p17"/>
          <p:cNvPicPr preferRelativeResize="0"/>
          <p:nvPr/>
        </p:nvPicPr>
        <p:blipFill rotWithShape="1">
          <a:blip r:embed="rId4">
            <a:alphaModFix/>
          </a:blip>
          <a:srcRect b="0" l="0" r="0" t="0"/>
          <a:stretch/>
        </p:blipFill>
        <p:spPr>
          <a:xfrm>
            <a:off x="3440793" y="527350"/>
            <a:ext cx="2275263" cy="2275275"/>
          </a:xfrm>
          <a:prstGeom prst="rect">
            <a:avLst/>
          </a:prstGeom>
          <a:noFill/>
          <a:ln>
            <a:noFill/>
          </a:ln>
        </p:spPr>
      </p:pic>
      <p:pic>
        <p:nvPicPr>
          <p:cNvPr id="86" name="Google Shape;86;p17"/>
          <p:cNvPicPr preferRelativeResize="0"/>
          <p:nvPr/>
        </p:nvPicPr>
        <p:blipFill rotWithShape="1">
          <a:blip r:embed="rId5">
            <a:alphaModFix/>
          </a:blip>
          <a:srcRect b="0" l="0" r="0" t="0"/>
          <a:stretch/>
        </p:blipFill>
        <p:spPr>
          <a:xfrm>
            <a:off x="6094211" y="527350"/>
            <a:ext cx="2275263" cy="2275275"/>
          </a:xfrm>
          <a:prstGeom prst="rect">
            <a:avLst/>
          </a:prstGeom>
          <a:noFill/>
          <a:ln>
            <a:noFill/>
          </a:ln>
        </p:spPr>
      </p:pic>
      <p:sp>
        <p:nvSpPr>
          <p:cNvPr id="87" name="Google Shape;87;p17"/>
          <p:cNvSpPr/>
          <p:nvPr/>
        </p:nvSpPr>
        <p:spPr>
          <a:xfrm>
            <a:off x="538725" y="-50550"/>
            <a:ext cx="8234700" cy="51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txBox="1"/>
          <p:nvPr/>
        </p:nvSpPr>
        <p:spPr>
          <a:xfrm>
            <a:off x="1865525" y="2943800"/>
            <a:ext cx="5425800" cy="4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3600">
                <a:solidFill>
                  <a:schemeClr val="dk2"/>
                </a:solidFill>
                <a:latin typeface="Open Sans"/>
                <a:ea typeface="Open Sans"/>
                <a:cs typeface="Open Sans"/>
                <a:sym typeface="Open Sans"/>
              </a:rPr>
              <a:t>“</a:t>
            </a:r>
            <a:r>
              <a:rPr lang="pt-BR" sz="3600">
                <a:solidFill>
                  <a:schemeClr val="dk2"/>
                </a:solidFill>
                <a:latin typeface="Open Sans"/>
                <a:ea typeface="Open Sans"/>
                <a:cs typeface="Open Sans"/>
                <a:sym typeface="Open Sans"/>
              </a:rPr>
              <a:t>Quizás algún día cuando tenga tiempo</a:t>
            </a:r>
            <a:r>
              <a:rPr lang="pt-BR" sz="3600">
                <a:solidFill>
                  <a:schemeClr val="dk2"/>
                </a:solidFill>
                <a:latin typeface="Open Sans"/>
                <a:ea typeface="Open Sans"/>
                <a:cs typeface="Open Sans"/>
                <a:sym typeface="Open Sans"/>
              </a:rPr>
              <a:t>.”</a:t>
            </a:r>
            <a:endParaRPr sz="3600">
              <a:solidFill>
                <a:schemeClr val="dk2"/>
              </a:solidFill>
              <a:latin typeface="Open Sans"/>
              <a:ea typeface="Open Sans"/>
              <a:cs typeface="Open Sans"/>
              <a:sym typeface="Open Sans"/>
            </a:endParaRPr>
          </a:p>
        </p:txBody>
      </p:sp>
      <p:sp>
        <p:nvSpPr>
          <p:cNvPr id="89" name="Google Shape;89;p17"/>
          <p:cNvSpPr/>
          <p:nvPr/>
        </p:nvSpPr>
        <p:spPr>
          <a:xfrm rot="5400000">
            <a:off x="2890975" y="-2374300"/>
            <a:ext cx="3465900" cy="71703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2"/>
          <p:cNvSpPr txBox="1"/>
          <p:nvPr/>
        </p:nvSpPr>
        <p:spPr>
          <a:xfrm>
            <a:off x="323000" y="178375"/>
            <a:ext cx="4874100" cy="5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FE5F55"/>
                </a:solidFill>
                <a:latin typeface="Lato"/>
                <a:ea typeface="Lato"/>
                <a:cs typeface="Lato"/>
                <a:sym typeface="Lato"/>
              </a:rPr>
              <a:t>Capacidades de:</a:t>
            </a:r>
            <a:endParaRPr b="1" sz="4800">
              <a:solidFill>
                <a:srgbClr val="FE5F55"/>
              </a:solidFill>
              <a:latin typeface="Lato"/>
              <a:ea typeface="Lato"/>
              <a:cs typeface="Lato"/>
              <a:sym typeface="Lato"/>
            </a:endParaRPr>
          </a:p>
          <a:p>
            <a:pPr indent="0" lvl="0" marL="0" rtl="0" algn="l">
              <a:spcBef>
                <a:spcPts val="0"/>
              </a:spcBef>
              <a:spcAft>
                <a:spcPts val="0"/>
              </a:spcAft>
              <a:buNone/>
            </a:pPr>
            <a:r>
              <a:t/>
            </a:r>
            <a:endParaRPr sz="3000">
              <a:latin typeface="Lato"/>
              <a:ea typeface="Lato"/>
              <a:cs typeface="Lato"/>
              <a:sym typeface="Lato"/>
            </a:endParaRPr>
          </a:p>
          <a:p>
            <a:pPr indent="0" lvl="0" marL="0" rtl="0" algn="l">
              <a:spcBef>
                <a:spcPts val="0"/>
              </a:spcBef>
              <a:spcAft>
                <a:spcPts val="0"/>
              </a:spcAft>
              <a:buNone/>
            </a:pPr>
            <a:r>
              <a:rPr lang="pt-BR" sz="3000">
                <a:latin typeface="Lato"/>
                <a:ea typeface="Lato"/>
                <a:cs typeface="Lato"/>
                <a:sym typeface="Lato"/>
              </a:rPr>
              <a:t>Piensar,</a:t>
            </a:r>
            <a:endParaRPr sz="3000">
              <a:latin typeface="Lato"/>
              <a:ea typeface="Lato"/>
              <a:cs typeface="Lato"/>
              <a:sym typeface="Lato"/>
            </a:endParaRPr>
          </a:p>
          <a:p>
            <a:pPr indent="0" lvl="0" marL="0" rtl="0" algn="l">
              <a:spcBef>
                <a:spcPts val="0"/>
              </a:spcBef>
              <a:spcAft>
                <a:spcPts val="0"/>
              </a:spcAft>
              <a:buNone/>
            </a:pPr>
            <a:br>
              <a:rPr lang="pt-BR" sz="3000">
                <a:latin typeface="Lato"/>
                <a:ea typeface="Lato"/>
                <a:cs typeface="Lato"/>
                <a:sym typeface="Lato"/>
              </a:rPr>
            </a:br>
            <a:r>
              <a:rPr lang="pt-BR" sz="3000">
                <a:latin typeface="Lato"/>
                <a:ea typeface="Lato"/>
                <a:cs typeface="Lato"/>
                <a:sym typeface="Lato"/>
              </a:rPr>
              <a:t>Planificar,</a:t>
            </a:r>
            <a:endParaRPr sz="3000">
              <a:latin typeface="Lato"/>
              <a:ea typeface="Lato"/>
              <a:cs typeface="Lato"/>
              <a:sym typeface="Lato"/>
            </a:endParaRPr>
          </a:p>
          <a:p>
            <a:pPr indent="0" lvl="0" marL="0" rtl="0" algn="l">
              <a:spcBef>
                <a:spcPts val="0"/>
              </a:spcBef>
              <a:spcAft>
                <a:spcPts val="0"/>
              </a:spcAft>
              <a:buNone/>
            </a:pPr>
            <a:r>
              <a:t/>
            </a:r>
            <a:endParaRPr sz="3000">
              <a:latin typeface="Lato"/>
              <a:ea typeface="Lato"/>
              <a:cs typeface="Lato"/>
              <a:sym typeface="Lato"/>
            </a:endParaRPr>
          </a:p>
          <a:p>
            <a:pPr indent="0" lvl="0" marL="0" rtl="0" algn="l">
              <a:spcBef>
                <a:spcPts val="0"/>
              </a:spcBef>
              <a:spcAft>
                <a:spcPts val="0"/>
              </a:spcAft>
              <a:buNone/>
            </a:pPr>
            <a:r>
              <a:rPr lang="pt-BR" sz="3000">
                <a:latin typeface="Lato"/>
                <a:ea typeface="Lato"/>
                <a:cs typeface="Lato"/>
                <a:sym typeface="Lato"/>
              </a:rPr>
              <a:t>Tomar decisiones.</a:t>
            </a:r>
            <a:endParaRPr sz="3000">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3"/>
          <p:cNvSpPr/>
          <p:nvPr/>
        </p:nvSpPr>
        <p:spPr>
          <a:xfrm>
            <a:off x="-170500" y="1319200"/>
            <a:ext cx="4233000" cy="2347200"/>
          </a:xfrm>
          <a:prstGeom prst="bracePair">
            <a:avLst/>
          </a:prstGeom>
          <a:noFill/>
          <a:ln cap="flat" cmpd="sng" w="9525">
            <a:solidFill>
              <a:srgbClr val="FE5F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E5F55"/>
              </a:solidFill>
            </a:endParaRPr>
          </a:p>
        </p:txBody>
      </p:sp>
      <p:sp>
        <p:nvSpPr>
          <p:cNvPr id="455" name="Google Shape;455;p63"/>
          <p:cNvSpPr txBox="1"/>
          <p:nvPr/>
        </p:nvSpPr>
        <p:spPr>
          <a:xfrm>
            <a:off x="323000" y="178375"/>
            <a:ext cx="4874100" cy="5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FE5F55"/>
                </a:solidFill>
                <a:latin typeface="Lato"/>
                <a:ea typeface="Lato"/>
                <a:cs typeface="Lato"/>
                <a:sym typeface="Lato"/>
              </a:rPr>
              <a:t>Capacidades de:</a:t>
            </a:r>
            <a:endParaRPr b="1" sz="4800">
              <a:solidFill>
                <a:srgbClr val="FE5F55"/>
              </a:solidFill>
              <a:latin typeface="Lato"/>
              <a:ea typeface="Lato"/>
              <a:cs typeface="Lato"/>
              <a:sym typeface="Lato"/>
            </a:endParaRPr>
          </a:p>
          <a:p>
            <a:pPr indent="0" lvl="0" marL="0" rtl="0" algn="l">
              <a:spcBef>
                <a:spcPts val="0"/>
              </a:spcBef>
              <a:spcAft>
                <a:spcPts val="0"/>
              </a:spcAft>
              <a:buNone/>
            </a:pPr>
            <a:r>
              <a:t/>
            </a:r>
            <a:endParaRPr sz="3000">
              <a:latin typeface="Lato"/>
              <a:ea typeface="Lato"/>
              <a:cs typeface="Lato"/>
              <a:sym typeface="Lato"/>
            </a:endParaRPr>
          </a:p>
          <a:p>
            <a:pPr indent="0" lvl="0" marL="0" rtl="0" algn="l">
              <a:spcBef>
                <a:spcPts val="0"/>
              </a:spcBef>
              <a:spcAft>
                <a:spcPts val="0"/>
              </a:spcAft>
              <a:buNone/>
            </a:pPr>
            <a:r>
              <a:rPr lang="pt-BR" sz="3000">
                <a:latin typeface="Lato"/>
                <a:ea typeface="Lato"/>
                <a:cs typeface="Lato"/>
                <a:sym typeface="Lato"/>
              </a:rPr>
              <a:t>Pensar,</a:t>
            </a:r>
            <a:endParaRPr sz="3000">
              <a:latin typeface="Lato"/>
              <a:ea typeface="Lato"/>
              <a:cs typeface="Lato"/>
              <a:sym typeface="Lato"/>
            </a:endParaRPr>
          </a:p>
          <a:p>
            <a:pPr indent="0" lvl="0" marL="0" rtl="0" algn="l">
              <a:spcBef>
                <a:spcPts val="0"/>
              </a:spcBef>
              <a:spcAft>
                <a:spcPts val="0"/>
              </a:spcAft>
              <a:buNone/>
            </a:pPr>
            <a:br>
              <a:rPr lang="pt-BR" sz="3000">
                <a:latin typeface="Lato"/>
                <a:ea typeface="Lato"/>
                <a:cs typeface="Lato"/>
                <a:sym typeface="Lato"/>
              </a:rPr>
            </a:br>
            <a:r>
              <a:rPr lang="pt-BR" sz="3000">
                <a:latin typeface="Lato"/>
                <a:ea typeface="Lato"/>
                <a:cs typeface="Lato"/>
                <a:sym typeface="Lato"/>
              </a:rPr>
              <a:t>Planificar,</a:t>
            </a:r>
            <a:endParaRPr sz="3000">
              <a:latin typeface="Lato"/>
              <a:ea typeface="Lato"/>
              <a:cs typeface="Lato"/>
              <a:sym typeface="Lato"/>
            </a:endParaRPr>
          </a:p>
          <a:p>
            <a:pPr indent="0" lvl="0" marL="0" rtl="0" algn="l">
              <a:spcBef>
                <a:spcPts val="0"/>
              </a:spcBef>
              <a:spcAft>
                <a:spcPts val="0"/>
              </a:spcAft>
              <a:buNone/>
            </a:pPr>
            <a:r>
              <a:t/>
            </a:r>
            <a:endParaRPr sz="3000">
              <a:latin typeface="Lato"/>
              <a:ea typeface="Lato"/>
              <a:cs typeface="Lato"/>
              <a:sym typeface="Lato"/>
            </a:endParaRPr>
          </a:p>
          <a:p>
            <a:pPr indent="0" lvl="0" marL="0" rtl="0" algn="l">
              <a:spcBef>
                <a:spcPts val="0"/>
              </a:spcBef>
              <a:spcAft>
                <a:spcPts val="0"/>
              </a:spcAft>
              <a:buNone/>
            </a:pPr>
            <a:r>
              <a:rPr lang="pt-BR" sz="3000">
                <a:latin typeface="Lato"/>
                <a:ea typeface="Lato"/>
                <a:cs typeface="Lato"/>
                <a:sym typeface="Lato"/>
              </a:rPr>
              <a:t>Tomar decisiones.</a:t>
            </a:r>
            <a:endParaRPr sz="3000">
              <a:latin typeface="Lato"/>
              <a:ea typeface="Lato"/>
              <a:cs typeface="Lato"/>
              <a:sym typeface="Lato"/>
            </a:endParaRPr>
          </a:p>
        </p:txBody>
      </p:sp>
      <p:sp>
        <p:nvSpPr>
          <p:cNvPr id="456" name="Google Shape;456;p63"/>
          <p:cNvSpPr txBox="1"/>
          <p:nvPr/>
        </p:nvSpPr>
        <p:spPr>
          <a:xfrm>
            <a:off x="3837500" y="1832950"/>
            <a:ext cx="4296900" cy="1167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400">
                <a:latin typeface="Lato"/>
                <a:ea typeface="Lato"/>
                <a:cs typeface="Lato"/>
                <a:sym typeface="Lato"/>
              </a:rPr>
              <a:t>Instrumentos valiosos para aumentar la productividad</a:t>
            </a:r>
            <a:endParaRPr sz="2400">
              <a:latin typeface="Lato"/>
              <a:ea typeface="Lato"/>
              <a:cs typeface="Lato"/>
              <a:sym typeface="Lato"/>
            </a:endParaRPr>
          </a:p>
        </p:txBody>
      </p:sp>
      <p:sp>
        <p:nvSpPr>
          <p:cNvPr id="457" name="Google Shape;457;p63"/>
          <p:cNvSpPr/>
          <p:nvPr/>
        </p:nvSpPr>
        <p:spPr>
          <a:xfrm>
            <a:off x="-455050" y="479100"/>
            <a:ext cx="778200" cy="35487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4"/>
          <p:cNvSpPr txBox="1"/>
          <p:nvPr/>
        </p:nvSpPr>
        <p:spPr>
          <a:xfrm>
            <a:off x="371975" y="872225"/>
            <a:ext cx="7567800" cy="2475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3000">
                <a:latin typeface="Lato"/>
                <a:ea typeface="Lato"/>
                <a:cs typeface="Lato"/>
                <a:sym typeface="Lato"/>
              </a:rPr>
              <a:t>Actuar sin reflexión es una de nuestras mayores fuentes de problemas ”.</a:t>
            </a:r>
            <a:endParaRPr sz="3000">
              <a:latin typeface="Lato"/>
              <a:ea typeface="Lato"/>
              <a:cs typeface="Lato"/>
              <a:sym typeface="Lato"/>
            </a:endParaRPr>
          </a:p>
        </p:txBody>
      </p:sp>
      <p:sp>
        <p:nvSpPr>
          <p:cNvPr id="463" name="Google Shape;463;p64"/>
          <p:cNvSpPr txBox="1"/>
          <p:nvPr/>
        </p:nvSpPr>
        <p:spPr>
          <a:xfrm>
            <a:off x="6000800" y="1709125"/>
            <a:ext cx="3796800" cy="461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a:latin typeface="Raleway"/>
                <a:ea typeface="Raleway"/>
                <a:cs typeface="Raleway"/>
                <a:sym typeface="Raleway"/>
              </a:rPr>
              <a:t>Alec Mackenzie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5"/>
          <p:cNvSpPr txBox="1"/>
          <p:nvPr/>
        </p:nvSpPr>
        <p:spPr>
          <a:xfrm>
            <a:off x="141100" y="740925"/>
            <a:ext cx="5181900" cy="46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pt-BR" sz="2400"/>
              <a:t>Elaborar planes,</a:t>
            </a:r>
            <a:endParaRPr sz="2400"/>
          </a:p>
        </p:txBody>
      </p:sp>
      <p:sp>
        <p:nvSpPr>
          <p:cNvPr id="469" name="Google Shape;469;p65"/>
          <p:cNvSpPr txBox="1"/>
          <p:nvPr/>
        </p:nvSpPr>
        <p:spPr>
          <a:xfrm>
            <a:off x="141100" y="141875"/>
            <a:ext cx="5181900" cy="46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pt-BR" sz="2400"/>
              <a:t>Fijar </a:t>
            </a:r>
            <a:r>
              <a:rPr lang="pt-BR" sz="2400"/>
              <a:t>metas,</a:t>
            </a:r>
            <a:endParaRPr sz="2400"/>
          </a:p>
        </p:txBody>
      </p:sp>
      <p:sp>
        <p:nvSpPr>
          <p:cNvPr id="470" name="Google Shape;470;p65"/>
          <p:cNvSpPr txBox="1"/>
          <p:nvPr/>
        </p:nvSpPr>
        <p:spPr>
          <a:xfrm>
            <a:off x="141100" y="1352800"/>
            <a:ext cx="5181900" cy="46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pt-BR" sz="2400"/>
              <a:t>Dar seguimiento</a:t>
            </a:r>
            <a:endParaRPr sz="2400"/>
          </a:p>
        </p:txBody>
      </p:sp>
      <p:cxnSp>
        <p:nvCxnSpPr>
          <p:cNvPr id="471" name="Google Shape;471;p65"/>
          <p:cNvCxnSpPr/>
          <p:nvPr/>
        </p:nvCxnSpPr>
        <p:spPr>
          <a:xfrm flipH="1" rot="10800000">
            <a:off x="3481700" y="1065275"/>
            <a:ext cx="1590600" cy="12900"/>
          </a:xfrm>
          <a:prstGeom prst="straightConnector1">
            <a:avLst/>
          </a:prstGeom>
          <a:noFill/>
          <a:ln cap="flat" cmpd="sng" w="38100">
            <a:solidFill>
              <a:srgbClr val="FE5F55"/>
            </a:solidFill>
            <a:prstDash val="solid"/>
            <a:round/>
            <a:headEnd len="med" w="med" type="none"/>
            <a:tailEnd len="med" w="med" type="triangle"/>
          </a:ln>
        </p:spPr>
      </p:cxnSp>
      <p:sp>
        <p:nvSpPr>
          <p:cNvPr id="472" name="Google Shape;472;p65"/>
          <p:cNvSpPr txBox="1"/>
          <p:nvPr/>
        </p:nvSpPr>
        <p:spPr>
          <a:xfrm>
            <a:off x="5188025" y="722225"/>
            <a:ext cx="3609600" cy="699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400"/>
              <a:t>Determina el rumbo</a:t>
            </a:r>
            <a:endParaRPr sz="2400"/>
          </a:p>
          <a:p>
            <a:pPr indent="0" lvl="0" marL="0" rtl="0" algn="ctr">
              <a:lnSpc>
                <a:spcPct val="150000"/>
              </a:lnSpc>
              <a:spcBef>
                <a:spcPts val="0"/>
              </a:spcBef>
              <a:spcAft>
                <a:spcPts val="0"/>
              </a:spcAft>
              <a:buNone/>
            </a:pPr>
            <a:r>
              <a:rPr lang="pt-BR" sz="2400"/>
              <a:t>de tu vida</a:t>
            </a:r>
            <a:endParaRPr sz="2400"/>
          </a:p>
          <a:p>
            <a:pPr indent="0" lvl="0" marL="0" rtl="0" algn="ctr">
              <a:lnSpc>
                <a:spcPct val="150000"/>
              </a:lnSpc>
              <a:spcBef>
                <a:spcPts val="0"/>
              </a:spcBef>
              <a:spcAft>
                <a:spcPts val="0"/>
              </a:spcAft>
              <a:buNone/>
            </a:pPr>
            <a:r>
              <a:t/>
            </a:r>
            <a:endParaRPr sz="2400"/>
          </a:p>
        </p:txBody>
      </p:sp>
      <p:sp>
        <p:nvSpPr>
          <p:cNvPr id="473" name="Google Shape;473;p65"/>
          <p:cNvSpPr txBox="1"/>
          <p:nvPr/>
        </p:nvSpPr>
        <p:spPr>
          <a:xfrm>
            <a:off x="-90975" y="2473425"/>
            <a:ext cx="3888000" cy="461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400"/>
              <a:t>Capacidad para planificar bien una acción</a:t>
            </a:r>
            <a:endParaRPr sz="2400"/>
          </a:p>
        </p:txBody>
      </p:sp>
      <p:cxnSp>
        <p:nvCxnSpPr>
          <p:cNvPr id="474" name="Google Shape;474;p65"/>
          <p:cNvCxnSpPr/>
          <p:nvPr/>
        </p:nvCxnSpPr>
        <p:spPr>
          <a:xfrm flipH="1" rot="10800000">
            <a:off x="3797025" y="3044450"/>
            <a:ext cx="1590600" cy="12900"/>
          </a:xfrm>
          <a:prstGeom prst="straightConnector1">
            <a:avLst/>
          </a:prstGeom>
          <a:noFill/>
          <a:ln cap="flat" cmpd="sng" w="38100">
            <a:solidFill>
              <a:srgbClr val="FE5F55"/>
            </a:solidFill>
            <a:prstDash val="solid"/>
            <a:round/>
            <a:headEnd len="med" w="med" type="none"/>
            <a:tailEnd len="med" w="med" type="triangle"/>
          </a:ln>
        </p:spPr>
      </p:cxnSp>
      <p:sp>
        <p:nvSpPr>
          <p:cNvPr id="475" name="Google Shape;475;p65"/>
          <p:cNvSpPr txBox="1"/>
          <p:nvPr/>
        </p:nvSpPr>
        <p:spPr>
          <a:xfrm>
            <a:off x="5575000" y="2735150"/>
            <a:ext cx="3505800" cy="461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400"/>
              <a:t>Medida de competencia</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6"/>
          <p:cNvSpPr txBox="1"/>
          <p:nvPr/>
        </p:nvSpPr>
        <p:spPr>
          <a:xfrm>
            <a:off x="153925" y="333500"/>
            <a:ext cx="8735100" cy="744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sz="3100">
                <a:solidFill>
                  <a:schemeClr val="dk1"/>
                </a:solidFill>
                <a:latin typeface="Lato"/>
                <a:ea typeface="Lato"/>
                <a:cs typeface="Lato"/>
                <a:sym typeface="Lato"/>
              </a:rPr>
              <a:t>¡Aumente el retorno de la energía que inviertes!</a:t>
            </a:r>
            <a:endParaRPr b="1" sz="3100">
              <a:solidFill>
                <a:schemeClr val="dk1"/>
              </a:solidFill>
              <a:latin typeface="Lato"/>
              <a:ea typeface="Lato"/>
              <a:cs typeface="Lato"/>
              <a:sym typeface="Lato"/>
            </a:endParaRPr>
          </a:p>
        </p:txBody>
      </p:sp>
      <p:sp>
        <p:nvSpPr>
          <p:cNvPr id="481" name="Google Shape;481;p66"/>
          <p:cNvSpPr txBox="1"/>
          <p:nvPr/>
        </p:nvSpPr>
        <p:spPr>
          <a:xfrm>
            <a:off x="0" y="1808550"/>
            <a:ext cx="4130100" cy="1205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200">
                <a:latin typeface="Lato"/>
                <a:ea typeface="Lato"/>
                <a:cs typeface="Lato"/>
                <a:sym typeface="Lato"/>
              </a:rPr>
              <a:t>Cada minuto pasado con</a:t>
            </a:r>
            <a:endParaRPr sz="2200">
              <a:latin typeface="Lato"/>
              <a:ea typeface="Lato"/>
              <a:cs typeface="Lato"/>
              <a:sym typeface="Lato"/>
            </a:endParaRPr>
          </a:p>
          <a:p>
            <a:pPr indent="0" lvl="0" marL="0" rtl="0" algn="ctr">
              <a:lnSpc>
                <a:spcPct val="150000"/>
              </a:lnSpc>
              <a:spcBef>
                <a:spcPts val="0"/>
              </a:spcBef>
              <a:spcAft>
                <a:spcPts val="0"/>
              </a:spcAft>
              <a:buNone/>
            </a:pPr>
            <a:r>
              <a:rPr lang="pt-BR" sz="2200">
                <a:latin typeface="Lato"/>
                <a:ea typeface="Lato"/>
                <a:cs typeface="Lato"/>
                <a:sym typeface="Lato"/>
              </a:rPr>
              <a:t>planificación</a:t>
            </a:r>
            <a:endParaRPr sz="2200">
              <a:latin typeface="Lato"/>
              <a:ea typeface="Lato"/>
              <a:cs typeface="Lato"/>
              <a:sym typeface="Lato"/>
            </a:endParaRPr>
          </a:p>
          <a:p>
            <a:pPr indent="0" lvl="0" marL="0" rtl="0" algn="ctr">
              <a:lnSpc>
                <a:spcPct val="150000"/>
              </a:lnSpc>
              <a:spcBef>
                <a:spcPts val="0"/>
              </a:spcBef>
              <a:spcAft>
                <a:spcPts val="0"/>
              </a:spcAft>
              <a:buNone/>
            </a:pPr>
            <a:r>
              <a:t/>
            </a:r>
            <a:endParaRPr sz="2200">
              <a:latin typeface="Lato"/>
              <a:ea typeface="Lato"/>
              <a:cs typeface="Lato"/>
              <a:sym typeface="Lato"/>
            </a:endParaRPr>
          </a:p>
        </p:txBody>
      </p:sp>
      <p:pic>
        <p:nvPicPr>
          <p:cNvPr id="482" name="Google Shape;482;p66"/>
          <p:cNvPicPr preferRelativeResize="0"/>
          <p:nvPr/>
        </p:nvPicPr>
        <p:blipFill>
          <a:blip r:embed="rId3">
            <a:alphaModFix/>
          </a:blip>
          <a:stretch>
            <a:fillRect/>
          </a:stretch>
        </p:blipFill>
        <p:spPr>
          <a:xfrm flipH="1">
            <a:off x="3849526" y="1681799"/>
            <a:ext cx="1205700" cy="1205700"/>
          </a:xfrm>
          <a:prstGeom prst="rect">
            <a:avLst/>
          </a:prstGeom>
          <a:noFill/>
          <a:ln>
            <a:noFill/>
          </a:ln>
        </p:spPr>
      </p:pic>
      <p:sp>
        <p:nvSpPr>
          <p:cNvPr id="483" name="Google Shape;483;p66"/>
          <p:cNvSpPr txBox="1"/>
          <p:nvPr/>
        </p:nvSpPr>
        <p:spPr>
          <a:xfrm>
            <a:off x="4859700" y="1990025"/>
            <a:ext cx="42843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2200">
                <a:latin typeface="Lato"/>
                <a:ea typeface="Lato"/>
                <a:cs typeface="Lato"/>
                <a:sym typeface="Lato"/>
              </a:rPr>
              <a:t>Genera economía en la </a:t>
            </a:r>
            <a:endParaRPr sz="2200">
              <a:latin typeface="Lato"/>
              <a:ea typeface="Lato"/>
              <a:cs typeface="Lato"/>
              <a:sym typeface="Lato"/>
            </a:endParaRPr>
          </a:p>
          <a:p>
            <a:pPr indent="0" lvl="0" marL="0" rtl="0" algn="ctr">
              <a:spcBef>
                <a:spcPts val="0"/>
              </a:spcBef>
              <a:spcAft>
                <a:spcPts val="0"/>
              </a:spcAft>
              <a:buNone/>
            </a:pPr>
            <a:r>
              <a:rPr lang="pt-BR" sz="2200">
                <a:latin typeface="Lato"/>
                <a:ea typeface="Lato"/>
                <a:cs typeface="Lato"/>
                <a:sym typeface="Lato"/>
              </a:rPr>
              <a:t>ejecución</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67"/>
          <p:cNvPicPr preferRelativeResize="0"/>
          <p:nvPr/>
        </p:nvPicPr>
        <p:blipFill rotWithShape="1">
          <a:blip r:embed="rId3">
            <a:alphaModFix/>
          </a:blip>
          <a:srcRect b="16058" l="13468" r="18849" t="7289"/>
          <a:stretch/>
        </p:blipFill>
        <p:spPr>
          <a:xfrm>
            <a:off x="0" y="348700"/>
            <a:ext cx="2847825" cy="3225600"/>
          </a:xfrm>
          <a:prstGeom prst="rect">
            <a:avLst/>
          </a:prstGeom>
          <a:noFill/>
          <a:ln>
            <a:noFill/>
          </a:ln>
        </p:spPr>
      </p:pic>
      <p:sp>
        <p:nvSpPr>
          <p:cNvPr id="489" name="Google Shape;489;p67"/>
          <p:cNvSpPr txBox="1"/>
          <p:nvPr/>
        </p:nvSpPr>
        <p:spPr>
          <a:xfrm>
            <a:off x="10257775" y="1285875"/>
            <a:ext cx="73413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67"/>
          <p:cNvPicPr preferRelativeResize="0"/>
          <p:nvPr/>
        </p:nvPicPr>
        <p:blipFill>
          <a:blip r:embed="rId4">
            <a:alphaModFix/>
          </a:blip>
          <a:stretch>
            <a:fillRect/>
          </a:stretch>
        </p:blipFill>
        <p:spPr>
          <a:xfrm>
            <a:off x="3567025" y="1994450"/>
            <a:ext cx="2009949" cy="2009949"/>
          </a:xfrm>
          <a:prstGeom prst="rect">
            <a:avLst/>
          </a:prstGeom>
          <a:noFill/>
          <a:ln>
            <a:noFill/>
          </a:ln>
        </p:spPr>
      </p:pic>
      <p:pic>
        <p:nvPicPr>
          <p:cNvPr id="491" name="Google Shape;491;p67"/>
          <p:cNvPicPr preferRelativeResize="0"/>
          <p:nvPr/>
        </p:nvPicPr>
        <p:blipFill>
          <a:blip r:embed="rId5">
            <a:alphaModFix/>
          </a:blip>
          <a:stretch>
            <a:fillRect/>
          </a:stretch>
        </p:blipFill>
        <p:spPr>
          <a:xfrm rot="5142323">
            <a:off x="1869474" y="-203412"/>
            <a:ext cx="2775175" cy="2775175"/>
          </a:xfrm>
          <a:prstGeom prst="rect">
            <a:avLst/>
          </a:prstGeom>
          <a:noFill/>
          <a:ln>
            <a:noFill/>
          </a:ln>
        </p:spPr>
      </p:pic>
      <p:sp>
        <p:nvSpPr>
          <p:cNvPr id="492" name="Google Shape;492;p67"/>
          <p:cNvSpPr/>
          <p:nvPr/>
        </p:nvSpPr>
        <p:spPr>
          <a:xfrm>
            <a:off x="0" y="348700"/>
            <a:ext cx="5431800" cy="494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7"/>
          <p:cNvSpPr txBox="1"/>
          <p:nvPr/>
        </p:nvSpPr>
        <p:spPr>
          <a:xfrm>
            <a:off x="0" y="421425"/>
            <a:ext cx="4063500" cy="1525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pt-BR" sz="4800">
                <a:solidFill>
                  <a:schemeClr val="dk1"/>
                </a:solidFill>
                <a:latin typeface="Lato"/>
                <a:ea typeface="Lato"/>
                <a:cs typeface="Lato"/>
                <a:sym typeface="Lato"/>
              </a:rPr>
              <a:t>No te desvíes de la lista</a:t>
            </a:r>
            <a:endParaRPr b="1" sz="4800">
              <a:solidFill>
                <a:schemeClr val="dk1"/>
              </a:solidFill>
              <a:latin typeface="Lato"/>
              <a:ea typeface="Lato"/>
              <a:cs typeface="Lato"/>
              <a:sym typeface="Lato"/>
            </a:endParaRPr>
          </a:p>
        </p:txBody>
      </p:sp>
      <p:pic>
        <p:nvPicPr>
          <p:cNvPr id="494" name="Google Shape;494;p67"/>
          <p:cNvPicPr preferRelativeResize="0"/>
          <p:nvPr/>
        </p:nvPicPr>
        <p:blipFill>
          <a:blip r:embed="rId6">
            <a:alphaModFix/>
          </a:blip>
          <a:stretch>
            <a:fillRect/>
          </a:stretch>
        </p:blipFill>
        <p:spPr>
          <a:xfrm flipH="1">
            <a:off x="3831451" y="1017224"/>
            <a:ext cx="1205700" cy="1205700"/>
          </a:xfrm>
          <a:prstGeom prst="rect">
            <a:avLst/>
          </a:prstGeom>
          <a:noFill/>
          <a:ln>
            <a:noFill/>
          </a:ln>
        </p:spPr>
      </p:pic>
      <p:sp>
        <p:nvSpPr>
          <p:cNvPr id="495" name="Google Shape;495;p67"/>
          <p:cNvSpPr txBox="1"/>
          <p:nvPr/>
        </p:nvSpPr>
        <p:spPr>
          <a:xfrm>
            <a:off x="5151250" y="334500"/>
            <a:ext cx="3535500" cy="856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Raleway"/>
                <a:ea typeface="Raleway"/>
                <a:cs typeface="Raleway"/>
                <a:sym typeface="Raleway"/>
              </a:rPr>
              <a:t>Cuando aparezca un nuevo elemento, agrégalo antes de ejecutarlo.</a:t>
            </a:r>
            <a:endParaRPr sz="2000">
              <a:latin typeface="Raleway"/>
              <a:ea typeface="Raleway"/>
              <a:cs typeface="Raleway"/>
              <a:sym typeface="Raleway"/>
            </a:endParaRPr>
          </a:p>
          <a:p>
            <a:pPr indent="0" lvl="0" marL="0" rtl="0" algn="just">
              <a:lnSpc>
                <a:spcPct val="150000"/>
              </a:lnSpc>
              <a:spcBef>
                <a:spcPts val="0"/>
              </a:spcBef>
              <a:spcAft>
                <a:spcPts val="0"/>
              </a:spcAft>
              <a:buNone/>
            </a:pPr>
            <a:r>
              <a:rPr lang="pt-BR" sz="2000">
                <a:latin typeface="Raleway"/>
                <a:ea typeface="Raleway"/>
                <a:cs typeface="Raleway"/>
                <a:sym typeface="Raleway"/>
              </a:rPr>
              <a:t>Puedes aumentar su productividad en al menos un 25%,</a:t>
            </a:r>
            <a:endParaRPr sz="2000">
              <a:latin typeface="Raleway"/>
              <a:ea typeface="Raleway"/>
              <a:cs typeface="Raleway"/>
              <a:sym typeface="Raleway"/>
            </a:endParaRPr>
          </a:p>
          <a:p>
            <a:pPr indent="0" lvl="0" marL="0" rtl="0" algn="just">
              <a:lnSpc>
                <a:spcPct val="150000"/>
              </a:lnSpc>
              <a:spcBef>
                <a:spcPts val="0"/>
              </a:spcBef>
              <a:spcAft>
                <a:spcPts val="0"/>
              </a:spcAft>
              <a:buNone/>
            </a:pPr>
            <a:r>
              <a:rPr lang="pt-BR" sz="2000">
                <a:latin typeface="Raleway"/>
                <a:ea typeface="Raleway"/>
                <a:cs typeface="Raleway"/>
                <a:sym typeface="Raleway"/>
              </a:rPr>
              <a:t>Lo que representa unas 2 horas al día.</a:t>
            </a:r>
            <a:endParaRPr sz="2000">
              <a:latin typeface="Raleway"/>
              <a:ea typeface="Raleway"/>
              <a:cs typeface="Raleway"/>
              <a:sym typeface="Raleway"/>
            </a:endParaRPr>
          </a:p>
          <a:p>
            <a:pPr indent="0" lvl="0" marL="0" rtl="0" algn="just">
              <a:lnSpc>
                <a:spcPct val="150000"/>
              </a:lnSpc>
              <a:spcBef>
                <a:spcPts val="0"/>
              </a:spcBef>
              <a:spcAft>
                <a:spcPts val="0"/>
              </a:spcAft>
              <a:buNone/>
            </a:pPr>
            <a:r>
              <a:t/>
            </a:r>
            <a:endParaRPr sz="20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8"/>
          <p:cNvSpPr txBox="1"/>
          <p:nvPr/>
        </p:nvSpPr>
        <p:spPr>
          <a:xfrm>
            <a:off x="72650" y="639300"/>
            <a:ext cx="5942700" cy="1235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800">
                <a:latin typeface="Lato"/>
                <a:ea typeface="Lato"/>
                <a:cs typeface="Lato"/>
                <a:sym typeface="Lato"/>
              </a:rPr>
              <a:t>Prepara la lista la noche anterior al día laboral,</a:t>
            </a:r>
            <a:endParaRPr sz="1800">
              <a:latin typeface="Lato"/>
              <a:ea typeface="Lato"/>
              <a:cs typeface="Lato"/>
              <a:sym typeface="Lato"/>
            </a:endParaRPr>
          </a:p>
        </p:txBody>
      </p:sp>
      <p:sp>
        <p:nvSpPr>
          <p:cNvPr id="501" name="Google Shape;501;p68"/>
          <p:cNvSpPr txBox="1"/>
          <p:nvPr/>
        </p:nvSpPr>
        <p:spPr>
          <a:xfrm>
            <a:off x="83625" y="1402275"/>
            <a:ext cx="4867500" cy="1365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800">
                <a:latin typeface="Lato"/>
                <a:ea typeface="Lato"/>
                <a:cs typeface="Lato"/>
                <a:sym typeface="Lato"/>
              </a:rPr>
              <a:t>Escribe las tareas que no pudiste realizar el día anterior,</a:t>
            </a:r>
            <a:endParaRPr sz="1800">
              <a:latin typeface="Lato"/>
              <a:ea typeface="Lato"/>
              <a:cs typeface="Lato"/>
              <a:sym typeface="Lato"/>
            </a:endParaRPr>
          </a:p>
        </p:txBody>
      </p:sp>
      <p:sp>
        <p:nvSpPr>
          <p:cNvPr id="502" name="Google Shape;502;p68"/>
          <p:cNvSpPr txBox="1"/>
          <p:nvPr/>
        </p:nvSpPr>
        <p:spPr>
          <a:xfrm>
            <a:off x="0" y="2474500"/>
            <a:ext cx="5593800" cy="1235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800">
                <a:latin typeface="Lato"/>
                <a:ea typeface="Lato"/>
                <a:cs typeface="Lato"/>
                <a:sym typeface="Lato"/>
              </a:rPr>
              <a:t>Y agrega lo que necesitas hacer al día siguiente.</a:t>
            </a:r>
            <a:endParaRPr sz="1800">
              <a:latin typeface="Lato"/>
              <a:ea typeface="Lato"/>
              <a:cs typeface="Lato"/>
              <a:sym typeface="Lato"/>
            </a:endParaRPr>
          </a:p>
          <a:p>
            <a:pPr indent="0" lvl="0" marL="0" rtl="0" algn="l">
              <a:spcBef>
                <a:spcPts val="0"/>
              </a:spcBef>
              <a:spcAft>
                <a:spcPts val="0"/>
              </a:spcAft>
              <a:buNone/>
            </a:pPr>
            <a:r>
              <a:t/>
            </a:r>
            <a:endParaRPr/>
          </a:p>
        </p:txBody>
      </p:sp>
      <p:pic>
        <p:nvPicPr>
          <p:cNvPr id="503" name="Google Shape;503;p68"/>
          <p:cNvPicPr preferRelativeResize="0"/>
          <p:nvPr/>
        </p:nvPicPr>
        <p:blipFill>
          <a:blip r:embed="rId3">
            <a:alphaModFix/>
          </a:blip>
          <a:stretch>
            <a:fillRect/>
          </a:stretch>
        </p:blipFill>
        <p:spPr>
          <a:xfrm>
            <a:off x="5804650" y="341350"/>
            <a:ext cx="2964300" cy="2964300"/>
          </a:xfrm>
          <a:prstGeom prst="rect">
            <a:avLst/>
          </a:prstGeom>
          <a:noFill/>
          <a:ln>
            <a:noFill/>
          </a:ln>
        </p:spPr>
      </p:pic>
      <p:sp>
        <p:nvSpPr>
          <p:cNvPr id="504" name="Google Shape;504;p68"/>
          <p:cNvSpPr/>
          <p:nvPr/>
        </p:nvSpPr>
        <p:spPr>
          <a:xfrm>
            <a:off x="5259725" y="276225"/>
            <a:ext cx="3821400" cy="36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5" name="Google Shape;505;p68"/>
          <p:cNvPicPr preferRelativeResize="0"/>
          <p:nvPr/>
        </p:nvPicPr>
        <p:blipFill>
          <a:blip r:embed="rId4">
            <a:alphaModFix/>
          </a:blip>
          <a:stretch>
            <a:fillRect/>
          </a:stretch>
        </p:blipFill>
        <p:spPr>
          <a:xfrm>
            <a:off x="5740536" y="82325"/>
            <a:ext cx="3092526" cy="3092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9"/>
          <p:cNvSpPr/>
          <p:nvPr/>
        </p:nvSpPr>
        <p:spPr>
          <a:xfrm rot="5400000">
            <a:off x="3222700" y="-2596700"/>
            <a:ext cx="2600700" cy="81861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9"/>
          <p:cNvSpPr txBox="1"/>
          <p:nvPr/>
        </p:nvSpPr>
        <p:spPr>
          <a:xfrm>
            <a:off x="551675" y="1721925"/>
            <a:ext cx="3705000" cy="7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000">
                <a:latin typeface="Lato"/>
                <a:ea typeface="Lato"/>
                <a:cs typeface="Lato"/>
                <a:sym typeface="Lato"/>
              </a:rPr>
              <a:t>Tareas personales</a:t>
            </a:r>
            <a:endParaRPr sz="3000">
              <a:latin typeface="Lato"/>
              <a:ea typeface="Lato"/>
              <a:cs typeface="Lato"/>
              <a:sym typeface="Lato"/>
            </a:endParaRPr>
          </a:p>
        </p:txBody>
      </p:sp>
      <p:sp>
        <p:nvSpPr>
          <p:cNvPr id="512" name="Google Shape;512;p69"/>
          <p:cNvSpPr txBox="1"/>
          <p:nvPr/>
        </p:nvSpPr>
        <p:spPr>
          <a:xfrm>
            <a:off x="5085050" y="1721925"/>
            <a:ext cx="37050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000">
                <a:latin typeface="Lato"/>
                <a:ea typeface="Lato"/>
                <a:cs typeface="Lato"/>
                <a:sym typeface="Lato"/>
              </a:rPr>
              <a:t>tareas profesionales</a:t>
            </a:r>
            <a:endParaRPr sz="3000">
              <a:latin typeface="Lato"/>
              <a:ea typeface="Lato"/>
              <a:cs typeface="Lato"/>
              <a:sym typeface="Lato"/>
            </a:endParaRPr>
          </a:p>
        </p:txBody>
      </p:sp>
      <p:sp>
        <p:nvSpPr>
          <p:cNvPr id="513" name="Google Shape;513;p69"/>
          <p:cNvSpPr/>
          <p:nvPr/>
        </p:nvSpPr>
        <p:spPr>
          <a:xfrm>
            <a:off x="4339200" y="1721925"/>
            <a:ext cx="537600" cy="6975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9"/>
          <p:cNvSpPr txBox="1"/>
          <p:nvPr/>
        </p:nvSpPr>
        <p:spPr>
          <a:xfrm>
            <a:off x="790050" y="2858850"/>
            <a:ext cx="7635900" cy="697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pt-BR" sz="3000">
                <a:latin typeface="Lato"/>
                <a:ea typeface="Lato"/>
                <a:cs typeface="Lato"/>
                <a:sym typeface="Lato"/>
              </a:rPr>
              <a:t>Diferentes listas para diferentes objetivos</a:t>
            </a:r>
            <a:endParaRPr b="1" sz="3000">
              <a:latin typeface="Lato"/>
              <a:ea typeface="Lato"/>
              <a:cs typeface="Lato"/>
              <a:sym typeface="Lato"/>
            </a:endParaRPr>
          </a:p>
        </p:txBody>
      </p:sp>
      <p:sp>
        <p:nvSpPr>
          <p:cNvPr id="515" name="Google Shape;515;p69"/>
          <p:cNvSpPr/>
          <p:nvPr/>
        </p:nvSpPr>
        <p:spPr>
          <a:xfrm>
            <a:off x="450425" y="-87175"/>
            <a:ext cx="8693700" cy="69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9"/>
          <p:cNvSpPr txBox="1"/>
          <p:nvPr/>
        </p:nvSpPr>
        <p:spPr>
          <a:xfrm>
            <a:off x="1404450" y="3900"/>
            <a:ext cx="5797500" cy="12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9600">
                <a:latin typeface="Lato"/>
                <a:ea typeface="Lato"/>
                <a:cs typeface="Lato"/>
                <a:sym typeface="Lato"/>
              </a:rPr>
              <a:t>Listas </a:t>
            </a:r>
            <a:endParaRPr b="1" sz="96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0"/>
          <p:cNvSpPr txBox="1"/>
          <p:nvPr/>
        </p:nvSpPr>
        <p:spPr>
          <a:xfrm>
            <a:off x="210525" y="272500"/>
            <a:ext cx="8648700" cy="697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pt-BR" sz="4700">
                <a:latin typeface="Lato"/>
                <a:ea typeface="Lato"/>
                <a:cs typeface="Lato"/>
                <a:sym typeface="Lato"/>
              </a:rPr>
              <a:t>Cada objetivo requiere una lista</a:t>
            </a:r>
            <a:endParaRPr b="1" sz="4700">
              <a:latin typeface="Lato"/>
              <a:ea typeface="Lato"/>
              <a:cs typeface="Lato"/>
              <a:sym typeface="Lato"/>
            </a:endParaRPr>
          </a:p>
        </p:txBody>
      </p:sp>
      <p:sp>
        <p:nvSpPr>
          <p:cNvPr id="522" name="Google Shape;522;p70"/>
          <p:cNvSpPr txBox="1"/>
          <p:nvPr/>
        </p:nvSpPr>
        <p:spPr>
          <a:xfrm>
            <a:off x="232475" y="1438425"/>
            <a:ext cx="7845900" cy="697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Lato"/>
                <a:ea typeface="Lato"/>
                <a:cs typeface="Lato"/>
                <a:sym typeface="Lato"/>
              </a:rPr>
              <a:t>Cra una lista principal,</a:t>
            </a:r>
            <a:endParaRPr sz="2000">
              <a:latin typeface="Lato"/>
              <a:ea typeface="Lato"/>
              <a:cs typeface="Lato"/>
              <a:sym typeface="Lato"/>
            </a:endParaRPr>
          </a:p>
          <a:p>
            <a:pPr indent="0" lvl="0" marL="0" rtl="0" algn="just">
              <a:lnSpc>
                <a:spcPct val="150000"/>
              </a:lnSpc>
              <a:spcBef>
                <a:spcPts val="0"/>
              </a:spcBef>
              <a:spcAft>
                <a:spcPts val="0"/>
              </a:spcAft>
              <a:buNone/>
            </a:pPr>
            <a:r>
              <a:t/>
            </a:r>
            <a:endParaRPr sz="2000">
              <a:latin typeface="Lato"/>
              <a:ea typeface="Lato"/>
              <a:cs typeface="Lato"/>
              <a:sym typeface="Lato"/>
            </a:endParaRPr>
          </a:p>
        </p:txBody>
      </p:sp>
      <p:sp>
        <p:nvSpPr>
          <p:cNvPr id="523" name="Google Shape;523;p70"/>
          <p:cNvSpPr txBox="1"/>
          <p:nvPr/>
        </p:nvSpPr>
        <p:spPr>
          <a:xfrm>
            <a:off x="265100" y="2041250"/>
            <a:ext cx="7845900" cy="697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Lato"/>
                <a:ea typeface="Lato"/>
                <a:cs typeface="Lato"/>
                <a:sym typeface="Lato"/>
              </a:rPr>
              <a:t>Incluye nuevas ideas, metas, tareas, responsabilidades,</a:t>
            </a:r>
            <a:endParaRPr sz="2000">
              <a:latin typeface="Lato"/>
              <a:ea typeface="Lato"/>
              <a:cs typeface="Lato"/>
              <a:sym typeface="Lato"/>
            </a:endParaRPr>
          </a:p>
        </p:txBody>
      </p:sp>
      <p:sp>
        <p:nvSpPr>
          <p:cNvPr id="524" name="Google Shape;524;p70"/>
          <p:cNvSpPr txBox="1"/>
          <p:nvPr/>
        </p:nvSpPr>
        <p:spPr>
          <a:xfrm>
            <a:off x="290625" y="2600800"/>
            <a:ext cx="7845900" cy="697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Lato"/>
                <a:ea typeface="Lato"/>
                <a:cs typeface="Lato"/>
                <a:sym typeface="Lato"/>
              </a:rPr>
              <a:t>Ordena la lista.</a:t>
            </a:r>
            <a:endParaRPr sz="2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1"/>
          <p:cNvSpPr txBox="1"/>
          <p:nvPr/>
        </p:nvSpPr>
        <p:spPr>
          <a:xfrm>
            <a:off x="210525" y="272500"/>
            <a:ext cx="8310900" cy="697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pt-BR" sz="4800">
                <a:solidFill>
                  <a:schemeClr val="dk1"/>
                </a:solidFill>
                <a:latin typeface="Lato"/>
                <a:ea typeface="Lato"/>
                <a:cs typeface="Lato"/>
                <a:sym typeface="Lato"/>
              </a:rPr>
              <a:t>Prepara una lista mensual</a:t>
            </a:r>
            <a:endParaRPr b="1" sz="4800">
              <a:solidFill>
                <a:schemeClr val="dk1"/>
              </a:solidFill>
              <a:latin typeface="Lato"/>
              <a:ea typeface="Lato"/>
              <a:cs typeface="Lato"/>
              <a:sym typeface="Lato"/>
            </a:endParaRPr>
          </a:p>
        </p:txBody>
      </p:sp>
      <p:sp>
        <p:nvSpPr>
          <p:cNvPr id="530" name="Google Shape;530;p71"/>
          <p:cNvSpPr txBox="1"/>
          <p:nvPr/>
        </p:nvSpPr>
        <p:spPr>
          <a:xfrm>
            <a:off x="311175" y="1579500"/>
            <a:ext cx="7845900" cy="697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Lato"/>
                <a:ea typeface="Lato"/>
                <a:cs typeface="Lato"/>
                <a:sym typeface="Lato"/>
              </a:rPr>
              <a:t>Agrega lo que no se hizo en la lista anterior,</a:t>
            </a:r>
            <a:endParaRPr sz="2000">
              <a:latin typeface="Lato"/>
              <a:ea typeface="Lato"/>
              <a:cs typeface="Lato"/>
              <a:sym typeface="Lato"/>
            </a:endParaRPr>
          </a:p>
        </p:txBody>
      </p:sp>
      <p:sp>
        <p:nvSpPr>
          <p:cNvPr id="531" name="Google Shape;531;p71"/>
          <p:cNvSpPr txBox="1"/>
          <p:nvPr/>
        </p:nvSpPr>
        <p:spPr>
          <a:xfrm>
            <a:off x="311175" y="2277000"/>
            <a:ext cx="7845900" cy="697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Lato"/>
                <a:ea typeface="Lato"/>
                <a:cs typeface="Lato"/>
                <a:sym typeface="Lato"/>
              </a:rPr>
              <a:t>Agrega nuevas tareas.</a:t>
            </a:r>
            <a:endParaRPr sz="2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nvSpPr>
        <p:spPr>
          <a:xfrm>
            <a:off x="218025" y="282200"/>
            <a:ext cx="8452800" cy="1308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pt-BR" sz="3800">
                <a:solidFill>
                  <a:schemeClr val="dk2"/>
                </a:solidFill>
                <a:latin typeface="Open Sans"/>
                <a:ea typeface="Open Sans"/>
                <a:cs typeface="Open Sans"/>
                <a:sym typeface="Open Sans"/>
              </a:rPr>
              <a:t>Ana nunca estará al día</a:t>
            </a:r>
            <a:endParaRPr b="1" sz="3800">
              <a:solidFill>
                <a:schemeClr val="dk2"/>
              </a:solidFill>
              <a:latin typeface="Open Sans"/>
              <a:ea typeface="Open Sans"/>
              <a:cs typeface="Open Sans"/>
              <a:sym typeface="Open Sans"/>
            </a:endParaRPr>
          </a:p>
        </p:txBody>
      </p:sp>
      <p:pic>
        <p:nvPicPr>
          <p:cNvPr id="95" name="Google Shape;95;p18"/>
          <p:cNvPicPr preferRelativeResize="0"/>
          <p:nvPr/>
        </p:nvPicPr>
        <p:blipFill>
          <a:blip r:embed="rId3">
            <a:alphaModFix/>
          </a:blip>
          <a:stretch>
            <a:fillRect/>
          </a:stretch>
        </p:blipFill>
        <p:spPr>
          <a:xfrm>
            <a:off x="0" y="1249063"/>
            <a:ext cx="3248199" cy="3248199"/>
          </a:xfrm>
          <a:prstGeom prst="rect">
            <a:avLst/>
          </a:prstGeom>
          <a:noFill/>
          <a:ln>
            <a:noFill/>
          </a:ln>
        </p:spPr>
      </p:pic>
      <p:pic>
        <p:nvPicPr>
          <p:cNvPr id="96" name="Google Shape;96;p18"/>
          <p:cNvPicPr preferRelativeResize="0"/>
          <p:nvPr/>
        </p:nvPicPr>
        <p:blipFill>
          <a:blip r:embed="rId4">
            <a:alphaModFix/>
          </a:blip>
          <a:stretch>
            <a:fillRect/>
          </a:stretch>
        </p:blipFill>
        <p:spPr>
          <a:xfrm>
            <a:off x="3476000" y="1400150"/>
            <a:ext cx="1624101" cy="1624101"/>
          </a:xfrm>
          <a:prstGeom prst="rect">
            <a:avLst/>
          </a:prstGeom>
          <a:noFill/>
          <a:ln>
            <a:noFill/>
          </a:ln>
        </p:spPr>
      </p:pic>
      <p:pic>
        <p:nvPicPr>
          <p:cNvPr id="97" name="Google Shape;97;p18"/>
          <p:cNvPicPr preferRelativeResize="0"/>
          <p:nvPr/>
        </p:nvPicPr>
        <p:blipFill rotWithShape="1">
          <a:blip r:embed="rId5">
            <a:alphaModFix/>
          </a:blip>
          <a:srcRect b="0" l="0" r="0" t="0"/>
          <a:stretch/>
        </p:blipFill>
        <p:spPr>
          <a:xfrm>
            <a:off x="5100100" y="1400153"/>
            <a:ext cx="1624101" cy="1624101"/>
          </a:xfrm>
          <a:prstGeom prst="rect">
            <a:avLst/>
          </a:prstGeom>
          <a:noFill/>
          <a:ln>
            <a:noFill/>
          </a:ln>
        </p:spPr>
      </p:pic>
      <p:pic>
        <p:nvPicPr>
          <p:cNvPr id="98" name="Google Shape;98;p18"/>
          <p:cNvPicPr preferRelativeResize="0"/>
          <p:nvPr/>
        </p:nvPicPr>
        <p:blipFill rotWithShape="1">
          <a:blip r:embed="rId6">
            <a:alphaModFix/>
          </a:blip>
          <a:srcRect b="0" l="0" r="0" t="0"/>
          <a:stretch/>
        </p:blipFill>
        <p:spPr>
          <a:xfrm>
            <a:off x="3566767" y="2873159"/>
            <a:ext cx="1624101" cy="1624101"/>
          </a:xfrm>
          <a:prstGeom prst="rect">
            <a:avLst/>
          </a:prstGeom>
          <a:noFill/>
          <a:ln>
            <a:noFill/>
          </a:ln>
        </p:spPr>
      </p:pic>
      <p:pic>
        <p:nvPicPr>
          <p:cNvPr id="99" name="Google Shape;99;p18"/>
          <p:cNvPicPr preferRelativeResize="0"/>
          <p:nvPr/>
        </p:nvPicPr>
        <p:blipFill rotWithShape="1">
          <a:blip r:embed="rId7">
            <a:alphaModFix/>
          </a:blip>
          <a:srcRect b="0" l="0" r="0" t="0"/>
          <a:stretch/>
        </p:blipFill>
        <p:spPr>
          <a:xfrm>
            <a:off x="5281631" y="2960223"/>
            <a:ext cx="1334805" cy="1334805"/>
          </a:xfrm>
          <a:prstGeom prst="rect">
            <a:avLst/>
          </a:prstGeom>
          <a:noFill/>
          <a:ln>
            <a:noFill/>
          </a:ln>
        </p:spPr>
      </p:pic>
      <p:cxnSp>
        <p:nvCxnSpPr>
          <p:cNvPr id="100" name="Google Shape;100;p18"/>
          <p:cNvCxnSpPr/>
          <p:nvPr/>
        </p:nvCxnSpPr>
        <p:spPr>
          <a:xfrm>
            <a:off x="500250" y="1513550"/>
            <a:ext cx="2219100" cy="2578200"/>
          </a:xfrm>
          <a:prstGeom prst="straightConnector1">
            <a:avLst/>
          </a:prstGeom>
          <a:noFill/>
          <a:ln cap="flat" cmpd="sng" w="76200">
            <a:solidFill>
              <a:srgbClr val="FF0000"/>
            </a:solidFill>
            <a:prstDash val="solid"/>
            <a:round/>
            <a:headEnd len="med" w="med" type="none"/>
            <a:tailEnd len="med" w="med" type="none"/>
          </a:ln>
        </p:spPr>
      </p:cxnSp>
      <p:cxnSp>
        <p:nvCxnSpPr>
          <p:cNvPr id="101" name="Google Shape;101;p18"/>
          <p:cNvCxnSpPr/>
          <p:nvPr/>
        </p:nvCxnSpPr>
        <p:spPr>
          <a:xfrm flipH="1" rot="10800000">
            <a:off x="461750" y="1667400"/>
            <a:ext cx="2436900" cy="2424300"/>
          </a:xfrm>
          <a:prstGeom prst="straightConnector1">
            <a:avLst/>
          </a:prstGeom>
          <a:noFill/>
          <a:ln cap="flat" cmpd="sng" w="762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2"/>
          <p:cNvSpPr txBox="1"/>
          <p:nvPr/>
        </p:nvSpPr>
        <p:spPr>
          <a:xfrm>
            <a:off x="210525" y="272500"/>
            <a:ext cx="8310900" cy="697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pt-BR" sz="4800">
                <a:solidFill>
                  <a:srgbClr val="556367"/>
                </a:solidFill>
                <a:latin typeface="Lato"/>
                <a:ea typeface="Lato"/>
                <a:cs typeface="Lato"/>
                <a:sym typeface="Lato"/>
              </a:rPr>
              <a:t>Prepara una lista semanal</a:t>
            </a:r>
            <a:endParaRPr b="1" sz="4800">
              <a:solidFill>
                <a:srgbClr val="556367"/>
              </a:solidFill>
              <a:latin typeface="Lato"/>
              <a:ea typeface="Lato"/>
              <a:cs typeface="Lato"/>
              <a:sym typeface="Lato"/>
            </a:endParaRPr>
          </a:p>
        </p:txBody>
      </p:sp>
      <p:sp>
        <p:nvSpPr>
          <p:cNvPr id="537" name="Google Shape;537;p72"/>
          <p:cNvSpPr txBox="1"/>
          <p:nvPr/>
        </p:nvSpPr>
        <p:spPr>
          <a:xfrm>
            <a:off x="265100" y="1431650"/>
            <a:ext cx="7845900" cy="697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Lato"/>
                <a:ea typeface="Lato"/>
                <a:cs typeface="Lato"/>
                <a:sym typeface="Lato"/>
              </a:rPr>
              <a:t>Planifica toda la semana,</a:t>
            </a:r>
            <a:endParaRPr sz="2000">
              <a:latin typeface="Lato"/>
              <a:ea typeface="Lato"/>
              <a:cs typeface="Lato"/>
              <a:sym typeface="Lato"/>
            </a:endParaRPr>
          </a:p>
        </p:txBody>
      </p:sp>
      <p:sp>
        <p:nvSpPr>
          <p:cNvPr id="538" name="Google Shape;538;p72"/>
          <p:cNvSpPr txBox="1"/>
          <p:nvPr/>
        </p:nvSpPr>
        <p:spPr>
          <a:xfrm>
            <a:off x="265100" y="2041250"/>
            <a:ext cx="7845900" cy="697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Lato"/>
                <a:ea typeface="Lato"/>
                <a:cs typeface="Lato"/>
                <a:sym typeface="Lato"/>
              </a:rPr>
              <a:t>Sé flexible cuando surjan cambios.</a:t>
            </a:r>
            <a:endParaRPr sz="2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73"/>
          <p:cNvPicPr preferRelativeResize="0"/>
          <p:nvPr/>
        </p:nvPicPr>
        <p:blipFill>
          <a:blip r:embed="rId3">
            <a:alphaModFix/>
          </a:blip>
          <a:stretch>
            <a:fillRect/>
          </a:stretch>
        </p:blipFill>
        <p:spPr>
          <a:xfrm>
            <a:off x="-298000" y="537950"/>
            <a:ext cx="3596250" cy="3596250"/>
          </a:xfrm>
          <a:prstGeom prst="rect">
            <a:avLst/>
          </a:prstGeom>
          <a:noFill/>
          <a:ln>
            <a:noFill/>
          </a:ln>
        </p:spPr>
      </p:pic>
      <p:pic>
        <p:nvPicPr>
          <p:cNvPr id="544" name="Google Shape;544;p73"/>
          <p:cNvPicPr preferRelativeResize="0"/>
          <p:nvPr/>
        </p:nvPicPr>
        <p:blipFill>
          <a:blip r:embed="rId4">
            <a:alphaModFix/>
          </a:blip>
          <a:stretch>
            <a:fillRect/>
          </a:stretch>
        </p:blipFill>
        <p:spPr>
          <a:xfrm flipH="1">
            <a:off x="1983474" y="131100"/>
            <a:ext cx="2724126" cy="2724126"/>
          </a:xfrm>
          <a:prstGeom prst="rect">
            <a:avLst/>
          </a:prstGeom>
          <a:noFill/>
          <a:ln>
            <a:noFill/>
          </a:ln>
        </p:spPr>
      </p:pic>
      <p:sp>
        <p:nvSpPr>
          <p:cNvPr id="545" name="Google Shape;545;p73"/>
          <p:cNvSpPr txBox="1"/>
          <p:nvPr/>
        </p:nvSpPr>
        <p:spPr>
          <a:xfrm>
            <a:off x="4648200" y="537950"/>
            <a:ext cx="5143500" cy="16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7200">
                <a:solidFill>
                  <a:schemeClr val="accent2"/>
                </a:solidFill>
                <a:latin typeface="Lato"/>
                <a:ea typeface="Lato"/>
                <a:cs typeface="Lato"/>
                <a:sym typeface="Lato"/>
              </a:rPr>
              <a:t>Disciplina</a:t>
            </a:r>
            <a:endParaRPr b="1" sz="7200">
              <a:solidFill>
                <a:schemeClr val="accent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4"/>
          <p:cNvSpPr txBox="1"/>
          <p:nvPr/>
        </p:nvSpPr>
        <p:spPr>
          <a:xfrm>
            <a:off x="348700" y="247000"/>
            <a:ext cx="8194800" cy="1627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3600">
                <a:latin typeface="Lato"/>
                <a:ea typeface="Lato"/>
                <a:cs typeface="Lato"/>
                <a:sym typeface="Lato"/>
              </a:rPr>
              <a:t>Ver cómo se reduce la lista nos da motivación y energía y aumenta nuestra autoestima.</a:t>
            </a:r>
            <a:endParaRPr sz="3600">
              <a:latin typeface="Lato"/>
              <a:ea typeface="Lato"/>
              <a:cs typeface="Lato"/>
              <a:sym typeface="La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54" name="Shape 554"/>
        <p:cNvGrpSpPr/>
        <p:nvPr/>
      </p:nvGrpSpPr>
      <p:grpSpPr>
        <a:xfrm>
          <a:off x="0" y="0"/>
          <a:ext cx="0" cy="0"/>
          <a:chOff x="0" y="0"/>
          <a:chExt cx="0" cy="0"/>
        </a:xfrm>
      </p:grpSpPr>
      <p:sp>
        <p:nvSpPr>
          <p:cNvPr id="555" name="Google Shape;555;p75"/>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Clase</a:t>
            </a:r>
            <a:r>
              <a:rPr lang="pt-BR"/>
              <a:t> 3</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Lato"/>
                <a:ea typeface="Lato"/>
                <a:cs typeface="Lato"/>
                <a:sym typeface="Lato"/>
              </a:rPr>
              <a:t>Clase 3.1 - Concéntrete en la actividad, no en el logro</a:t>
            </a:r>
            <a:endParaRPr>
              <a:latin typeface="Lato"/>
              <a:ea typeface="Lato"/>
              <a:cs typeface="Lato"/>
              <a:sym typeface="La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77"/>
          <p:cNvPicPr preferRelativeResize="0"/>
          <p:nvPr/>
        </p:nvPicPr>
        <p:blipFill>
          <a:blip r:embed="rId3">
            <a:alphaModFix/>
          </a:blip>
          <a:stretch>
            <a:fillRect/>
          </a:stretch>
        </p:blipFill>
        <p:spPr>
          <a:xfrm>
            <a:off x="267825" y="525900"/>
            <a:ext cx="3323625" cy="3323625"/>
          </a:xfrm>
          <a:prstGeom prst="rect">
            <a:avLst/>
          </a:prstGeom>
          <a:noFill/>
          <a:ln>
            <a:noFill/>
          </a:ln>
        </p:spPr>
      </p:pic>
      <p:pic>
        <p:nvPicPr>
          <p:cNvPr id="566" name="Google Shape;566;p77"/>
          <p:cNvPicPr preferRelativeResize="0"/>
          <p:nvPr/>
        </p:nvPicPr>
        <p:blipFill rotWithShape="1">
          <a:blip r:embed="rId4">
            <a:alphaModFix/>
          </a:blip>
          <a:srcRect b="0" l="0" r="0" t="0"/>
          <a:stretch/>
        </p:blipFill>
        <p:spPr>
          <a:xfrm>
            <a:off x="4572000" y="577200"/>
            <a:ext cx="3221025" cy="3221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8"/>
          <p:cNvSpPr txBox="1"/>
          <p:nvPr/>
        </p:nvSpPr>
        <p:spPr>
          <a:xfrm>
            <a:off x="282175" y="166750"/>
            <a:ext cx="8786400" cy="17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400">
                <a:latin typeface="Lato"/>
                <a:ea typeface="Lato"/>
                <a:cs typeface="Lato"/>
                <a:sym typeface="Lato"/>
              </a:rPr>
              <a:t>¿Qué puede ayudar a Ana?</a:t>
            </a:r>
            <a:endParaRPr b="1" sz="4000">
              <a:latin typeface="Lato"/>
              <a:ea typeface="Lato"/>
              <a:cs typeface="Lato"/>
              <a:sym typeface="Lato"/>
            </a:endParaRPr>
          </a:p>
        </p:txBody>
      </p:sp>
      <p:sp>
        <p:nvSpPr>
          <p:cNvPr id="572" name="Google Shape;572;p78"/>
          <p:cNvSpPr txBox="1"/>
          <p:nvPr/>
        </p:nvSpPr>
        <p:spPr>
          <a:xfrm>
            <a:off x="410475" y="1917450"/>
            <a:ext cx="5618100" cy="654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2900"/>
              </a:spcAft>
              <a:buNone/>
            </a:pPr>
            <a:r>
              <a:rPr lang="pt-BR" sz="3000">
                <a:latin typeface="Lato"/>
                <a:ea typeface="Lato"/>
                <a:cs typeface="Lato"/>
                <a:sym typeface="Lato"/>
              </a:rPr>
              <a:t>El </a:t>
            </a:r>
            <a:r>
              <a:rPr lang="pt-BR" sz="3000">
                <a:latin typeface="Lato"/>
                <a:ea typeface="Lato"/>
                <a:cs typeface="Lato"/>
                <a:sym typeface="Lato"/>
              </a:rPr>
              <a:t>Principio</a:t>
            </a:r>
            <a:r>
              <a:rPr lang="pt-BR" sz="3000">
                <a:latin typeface="Lato"/>
                <a:ea typeface="Lato"/>
                <a:cs typeface="Lato"/>
                <a:sym typeface="Lato"/>
              </a:rPr>
              <a:t> 80/20</a:t>
            </a:r>
            <a:endParaRPr sz="3000">
              <a:latin typeface="Lato"/>
              <a:ea typeface="Lato"/>
              <a:cs typeface="Lato"/>
              <a:sym typeface="Lato"/>
            </a:endParaRPr>
          </a:p>
        </p:txBody>
      </p:sp>
      <p:sp>
        <p:nvSpPr>
          <p:cNvPr id="573" name="Google Shape;573;p78"/>
          <p:cNvSpPr txBox="1"/>
          <p:nvPr/>
        </p:nvSpPr>
        <p:spPr>
          <a:xfrm>
            <a:off x="410475" y="2571750"/>
            <a:ext cx="2925900" cy="654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2900"/>
              </a:spcAft>
              <a:buNone/>
            </a:pPr>
            <a:r>
              <a:rPr lang="pt-BR" sz="2000">
                <a:latin typeface="Lato"/>
                <a:ea typeface="Lato"/>
                <a:cs typeface="Lato"/>
                <a:sym typeface="Lato"/>
              </a:rPr>
              <a:t>Principio de Pareto</a:t>
            </a:r>
            <a:endParaRPr sz="2000">
              <a:latin typeface="Lato"/>
              <a:ea typeface="Lato"/>
              <a:cs typeface="Lato"/>
              <a:sym typeface="Lato"/>
            </a:endParaRPr>
          </a:p>
        </p:txBody>
      </p:sp>
      <p:pic>
        <p:nvPicPr>
          <p:cNvPr id="574" name="Google Shape;574;p78"/>
          <p:cNvPicPr preferRelativeResize="0"/>
          <p:nvPr/>
        </p:nvPicPr>
        <p:blipFill>
          <a:blip r:embed="rId3">
            <a:alphaModFix/>
          </a:blip>
          <a:stretch>
            <a:fillRect/>
          </a:stretch>
        </p:blipFill>
        <p:spPr>
          <a:xfrm flipH="1">
            <a:off x="3751088" y="1526375"/>
            <a:ext cx="1641825" cy="1641825"/>
          </a:xfrm>
          <a:prstGeom prst="rect">
            <a:avLst/>
          </a:prstGeom>
          <a:noFill/>
          <a:ln>
            <a:noFill/>
          </a:ln>
        </p:spPr>
      </p:pic>
      <p:pic>
        <p:nvPicPr>
          <p:cNvPr id="575" name="Google Shape;575;p78"/>
          <p:cNvPicPr preferRelativeResize="0"/>
          <p:nvPr/>
        </p:nvPicPr>
        <p:blipFill>
          <a:blip r:embed="rId4">
            <a:alphaModFix/>
          </a:blip>
          <a:stretch>
            <a:fillRect/>
          </a:stretch>
        </p:blipFill>
        <p:spPr>
          <a:xfrm>
            <a:off x="5655075" y="1711625"/>
            <a:ext cx="1641825" cy="1641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par>
                                <p:cTn fill="hold" nodeType="with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9"/>
          <p:cNvSpPr txBox="1"/>
          <p:nvPr/>
        </p:nvSpPr>
        <p:spPr>
          <a:xfrm>
            <a:off x="218050" y="756775"/>
            <a:ext cx="8411100" cy="731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2900"/>
              </a:spcAft>
              <a:buNone/>
            </a:pPr>
            <a:r>
              <a:rPr lang="pt-BR" sz="2200">
                <a:latin typeface="Lato"/>
                <a:ea typeface="Lato"/>
                <a:cs typeface="Lato"/>
                <a:sym typeface="Lato"/>
              </a:rPr>
              <a:t>El 20% de sus actividades representan el 80% de sus resultados,</a:t>
            </a:r>
            <a:endParaRPr sz="2200">
              <a:latin typeface="Lato"/>
              <a:ea typeface="Lato"/>
              <a:cs typeface="Lato"/>
              <a:sym typeface="Lato"/>
            </a:endParaRPr>
          </a:p>
        </p:txBody>
      </p:sp>
      <p:sp>
        <p:nvSpPr>
          <p:cNvPr id="581" name="Google Shape;581;p79"/>
          <p:cNvSpPr txBox="1"/>
          <p:nvPr/>
        </p:nvSpPr>
        <p:spPr>
          <a:xfrm>
            <a:off x="237601" y="1577675"/>
            <a:ext cx="8313600" cy="705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2900"/>
              </a:spcAft>
              <a:buNone/>
            </a:pPr>
            <a:r>
              <a:rPr lang="pt-BR" sz="2200">
                <a:latin typeface="Lato"/>
                <a:ea typeface="Lato"/>
                <a:cs typeface="Lato"/>
                <a:sym typeface="Lato"/>
              </a:rPr>
              <a:t>El 20% de sus clientes equivale al 80% de sus ventas,</a:t>
            </a:r>
            <a:endParaRPr sz="2200">
              <a:latin typeface="Lato"/>
              <a:ea typeface="Lato"/>
              <a:cs typeface="Lato"/>
              <a:sym typeface="Lato"/>
            </a:endParaRPr>
          </a:p>
        </p:txBody>
      </p:sp>
      <p:sp>
        <p:nvSpPr>
          <p:cNvPr id="582" name="Google Shape;582;p79"/>
          <p:cNvSpPr txBox="1"/>
          <p:nvPr/>
        </p:nvSpPr>
        <p:spPr>
          <a:xfrm>
            <a:off x="239453" y="2321625"/>
            <a:ext cx="8547600" cy="14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200">
                <a:latin typeface="Lato"/>
                <a:ea typeface="Lato"/>
                <a:cs typeface="Lato"/>
                <a:sym typeface="Lato"/>
              </a:rPr>
              <a:t>El 20% de sus productos o servicios garantizan el 80% de sus beneficios.</a:t>
            </a:r>
            <a:endParaRPr sz="2200">
              <a:latin typeface="Lato"/>
              <a:ea typeface="Lato"/>
              <a:cs typeface="Lato"/>
              <a:sym typeface="Lato"/>
            </a:endParaRPr>
          </a:p>
        </p:txBody>
      </p:sp>
      <p:sp>
        <p:nvSpPr>
          <p:cNvPr id="583" name="Google Shape;583;p79"/>
          <p:cNvSpPr/>
          <p:nvPr/>
        </p:nvSpPr>
        <p:spPr>
          <a:xfrm>
            <a:off x="-19200" y="0"/>
            <a:ext cx="9182400" cy="322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9"/>
          <p:cNvSpPr txBox="1"/>
          <p:nvPr/>
        </p:nvSpPr>
        <p:spPr>
          <a:xfrm>
            <a:off x="295375" y="822275"/>
            <a:ext cx="8735100" cy="1038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pt-BR" sz="3000">
                <a:solidFill>
                  <a:srgbClr val="FFFFFF"/>
                </a:solidFill>
                <a:latin typeface="Lato"/>
                <a:ea typeface="Lato"/>
                <a:cs typeface="Lato"/>
                <a:sym typeface="Lato"/>
              </a:rPr>
              <a:t>El 20% de t</a:t>
            </a:r>
            <a:r>
              <a:rPr b="1" lang="pt-BR" sz="3000">
                <a:solidFill>
                  <a:srgbClr val="FFFFFF"/>
                </a:solidFill>
                <a:latin typeface="Lato"/>
                <a:ea typeface="Lato"/>
                <a:cs typeface="Lato"/>
                <a:sym typeface="Lato"/>
              </a:rPr>
              <a:t>us</a:t>
            </a:r>
            <a:r>
              <a:rPr b="1" lang="pt-BR" sz="3000">
                <a:solidFill>
                  <a:srgbClr val="FFFFFF"/>
                </a:solidFill>
                <a:latin typeface="Lato"/>
                <a:ea typeface="Lato"/>
                <a:cs typeface="Lato"/>
                <a:sym typeface="Lato"/>
              </a:rPr>
              <a:t> tareas representan el 80% del valor</a:t>
            </a:r>
            <a:endParaRPr b="1" sz="3000">
              <a:solidFill>
                <a:srgbClr val="FFFFFF"/>
              </a:solidFill>
              <a:latin typeface="Lato"/>
              <a:ea typeface="Lato"/>
              <a:cs typeface="Lato"/>
              <a:sym typeface="Lato"/>
            </a:endParaRPr>
          </a:p>
          <a:p>
            <a:pPr indent="0" lvl="0" marL="0" rtl="0" algn="ctr">
              <a:lnSpc>
                <a:spcPct val="150000"/>
              </a:lnSpc>
              <a:spcBef>
                <a:spcPts val="0"/>
              </a:spcBef>
              <a:spcAft>
                <a:spcPts val="0"/>
              </a:spcAft>
              <a:buNone/>
            </a:pPr>
            <a:r>
              <a:rPr b="1" lang="pt-BR" sz="3000">
                <a:solidFill>
                  <a:srgbClr val="FFFFFF"/>
                </a:solidFill>
                <a:latin typeface="Lato"/>
                <a:ea typeface="Lato"/>
                <a:cs typeface="Lato"/>
                <a:sym typeface="Lato"/>
              </a:rPr>
              <a:t>todo lo que haces</a:t>
            </a:r>
            <a:endParaRPr b="1" sz="3000">
              <a:solidFill>
                <a:srgbClr val="FFFFFF"/>
              </a:solidFill>
              <a:latin typeface="Lato"/>
              <a:ea typeface="Lato"/>
              <a:cs typeface="Lato"/>
              <a:sym typeface="Lato"/>
            </a:endParaRPr>
          </a:p>
          <a:p>
            <a:pPr indent="0" lvl="0" marL="0" rtl="0" algn="ctr">
              <a:lnSpc>
                <a:spcPct val="150000"/>
              </a:lnSpc>
              <a:spcBef>
                <a:spcPts val="0"/>
              </a:spcBef>
              <a:spcAft>
                <a:spcPts val="0"/>
              </a:spcAft>
              <a:buNone/>
            </a:pPr>
            <a:r>
              <a:t/>
            </a:r>
            <a:endParaRPr b="1" sz="3000">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80"/>
          <p:cNvPicPr preferRelativeResize="0"/>
          <p:nvPr/>
        </p:nvPicPr>
        <p:blipFill rotWithShape="1">
          <a:blip r:embed="rId3">
            <a:alphaModFix/>
          </a:blip>
          <a:srcRect b="15936" l="24155" r="22035" t="13546"/>
          <a:stretch/>
        </p:blipFill>
        <p:spPr>
          <a:xfrm>
            <a:off x="205225" y="109025"/>
            <a:ext cx="2603826" cy="3411900"/>
          </a:xfrm>
          <a:prstGeom prst="rect">
            <a:avLst/>
          </a:prstGeom>
          <a:noFill/>
          <a:ln>
            <a:noFill/>
          </a:ln>
        </p:spPr>
      </p:pic>
      <p:sp>
        <p:nvSpPr>
          <p:cNvPr id="590" name="Google Shape;590;p80"/>
          <p:cNvSpPr txBox="1"/>
          <p:nvPr/>
        </p:nvSpPr>
        <p:spPr>
          <a:xfrm>
            <a:off x="2950125" y="448925"/>
            <a:ext cx="4266000" cy="8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000">
                <a:latin typeface="Lato"/>
                <a:ea typeface="Lato"/>
                <a:cs typeface="Lato"/>
                <a:sym typeface="Lato"/>
              </a:rPr>
              <a:t>10 elementos de la lista,</a:t>
            </a:r>
            <a:endParaRPr sz="3000">
              <a:latin typeface="Lato"/>
              <a:ea typeface="Lato"/>
              <a:cs typeface="Lato"/>
              <a:sym typeface="Lato"/>
            </a:endParaRPr>
          </a:p>
        </p:txBody>
      </p:sp>
      <p:sp>
        <p:nvSpPr>
          <p:cNvPr id="591" name="Google Shape;591;p80"/>
          <p:cNvSpPr txBox="1"/>
          <p:nvPr/>
        </p:nvSpPr>
        <p:spPr>
          <a:xfrm>
            <a:off x="2950125" y="1378925"/>
            <a:ext cx="6070500" cy="8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000">
                <a:latin typeface="Lato"/>
                <a:ea typeface="Lato"/>
                <a:cs typeface="Lato"/>
                <a:sym typeface="Lato"/>
              </a:rPr>
              <a:t>Aunque todos tardan el mismo tiempo en completarse,</a:t>
            </a:r>
            <a:endParaRPr sz="3000">
              <a:latin typeface="Lato"/>
              <a:ea typeface="Lato"/>
              <a:cs typeface="Lato"/>
              <a:sym typeface="Lato"/>
            </a:endParaRPr>
          </a:p>
        </p:txBody>
      </p:sp>
      <p:sp>
        <p:nvSpPr>
          <p:cNvPr id="592" name="Google Shape;592;p80"/>
          <p:cNvSpPr txBox="1"/>
          <p:nvPr/>
        </p:nvSpPr>
        <p:spPr>
          <a:xfrm>
            <a:off x="2924475" y="2696275"/>
            <a:ext cx="5901900" cy="8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000">
                <a:latin typeface="Lato"/>
                <a:ea typeface="Lato"/>
                <a:cs typeface="Lato"/>
                <a:sym typeface="Lato"/>
              </a:rPr>
              <a:t>2 de ellos valdrán más que los 8.</a:t>
            </a:r>
            <a:endParaRPr sz="3000">
              <a:latin typeface="Lato"/>
              <a:ea typeface="Lato"/>
              <a:cs typeface="Lato"/>
              <a:sym typeface="Lato"/>
            </a:endParaRPr>
          </a:p>
        </p:txBody>
      </p:sp>
      <p:cxnSp>
        <p:nvCxnSpPr>
          <p:cNvPr id="593" name="Google Shape;593;p80"/>
          <p:cNvCxnSpPr/>
          <p:nvPr/>
        </p:nvCxnSpPr>
        <p:spPr>
          <a:xfrm>
            <a:off x="10052675" y="655825"/>
            <a:ext cx="707400" cy="707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81"/>
          <p:cNvPicPr preferRelativeResize="0"/>
          <p:nvPr/>
        </p:nvPicPr>
        <p:blipFill>
          <a:blip r:embed="rId3">
            <a:alphaModFix/>
          </a:blip>
          <a:stretch>
            <a:fillRect/>
          </a:stretch>
        </p:blipFill>
        <p:spPr>
          <a:xfrm>
            <a:off x="319125" y="1063838"/>
            <a:ext cx="2066625" cy="2066625"/>
          </a:xfrm>
          <a:prstGeom prst="rect">
            <a:avLst/>
          </a:prstGeom>
          <a:noFill/>
          <a:ln>
            <a:noFill/>
          </a:ln>
        </p:spPr>
      </p:pic>
      <p:sp>
        <p:nvSpPr>
          <p:cNvPr id="599" name="Google Shape;599;p81"/>
          <p:cNvSpPr/>
          <p:nvPr/>
        </p:nvSpPr>
        <p:spPr>
          <a:xfrm>
            <a:off x="497888" y="1257263"/>
            <a:ext cx="1709100" cy="18732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1"/>
          <p:cNvSpPr txBox="1"/>
          <p:nvPr/>
        </p:nvSpPr>
        <p:spPr>
          <a:xfrm>
            <a:off x="2385750" y="1384950"/>
            <a:ext cx="6785400" cy="7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latin typeface="Lato"/>
                <a:ea typeface="Lato"/>
                <a:cs typeface="Lato"/>
                <a:sym typeface="Lato"/>
              </a:rPr>
              <a:t>Concéntrate en tareas dentro del 80%</a:t>
            </a:r>
            <a:endParaRPr b="1" sz="3000">
              <a:latin typeface="Lato"/>
              <a:ea typeface="Lato"/>
              <a:cs typeface="Lato"/>
              <a:sym typeface="Lato"/>
            </a:endParaRPr>
          </a:p>
        </p:txBody>
      </p:sp>
      <p:sp>
        <p:nvSpPr>
          <p:cNvPr id="601" name="Google Shape;601;p81"/>
          <p:cNvSpPr txBox="1"/>
          <p:nvPr/>
        </p:nvSpPr>
        <p:spPr>
          <a:xfrm>
            <a:off x="3088150" y="2141850"/>
            <a:ext cx="6413400" cy="8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Lato"/>
                <a:ea typeface="Lato"/>
                <a:cs typeface="Lato"/>
                <a:sym typeface="Lato"/>
              </a:rPr>
              <a:t>Casi nada contribuye a tus resultados</a:t>
            </a:r>
            <a:endParaRPr sz="24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nvSpPr>
        <p:spPr>
          <a:xfrm>
            <a:off x="0" y="436100"/>
            <a:ext cx="8990100" cy="782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pt-BR" sz="4800">
                <a:solidFill>
                  <a:schemeClr val="dk2"/>
                </a:solidFill>
                <a:latin typeface="Open Sans"/>
                <a:ea typeface="Open Sans"/>
                <a:cs typeface="Open Sans"/>
                <a:sym typeface="Open Sans"/>
              </a:rPr>
              <a:t>¿Cómo solucionarlo?</a:t>
            </a:r>
            <a:endParaRPr b="1" sz="4800">
              <a:solidFill>
                <a:schemeClr val="dk2"/>
              </a:solidFill>
              <a:latin typeface="Open Sans"/>
              <a:ea typeface="Open Sans"/>
              <a:cs typeface="Open Sans"/>
              <a:sym typeface="Open Sans"/>
            </a:endParaRPr>
          </a:p>
        </p:txBody>
      </p:sp>
      <p:pic>
        <p:nvPicPr>
          <p:cNvPr id="107" name="Google Shape;107;p19"/>
          <p:cNvPicPr preferRelativeResize="0"/>
          <p:nvPr/>
        </p:nvPicPr>
        <p:blipFill rotWithShape="1">
          <a:blip r:embed="rId3">
            <a:alphaModFix/>
          </a:blip>
          <a:srcRect b="0" l="0" r="0" t="0"/>
          <a:stretch/>
        </p:blipFill>
        <p:spPr>
          <a:xfrm>
            <a:off x="1153725" y="2067136"/>
            <a:ext cx="2148858" cy="2148861"/>
          </a:xfrm>
          <a:prstGeom prst="rect">
            <a:avLst/>
          </a:prstGeom>
          <a:noFill/>
          <a:ln>
            <a:noFill/>
          </a:ln>
        </p:spPr>
      </p:pic>
      <p:pic>
        <p:nvPicPr>
          <p:cNvPr id="108" name="Google Shape;108;p19"/>
          <p:cNvPicPr preferRelativeResize="0"/>
          <p:nvPr/>
        </p:nvPicPr>
        <p:blipFill rotWithShape="1">
          <a:blip r:embed="rId4">
            <a:alphaModFix/>
          </a:blip>
          <a:srcRect b="0" l="0" r="0" t="0"/>
          <a:stretch/>
        </p:blipFill>
        <p:spPr>
          <a:xfrm>
            <a:off x="3777990" y="2798238"/>
            <a:ext cx="2148858" cy="2148861"/>
          </a:xfrm>
          <a:prstGeom prst="rect">
            <a:avLst/>
          </a:prstGeom>
          <a:noFill/>
          <a:ln>
            <a:noFill/>
          </a:ln>
        </p:spPr>
      </p:pic>
      <p:pic>
        <p:nvPicPr>
          <p:cNvPr id="109" name="Google Shape;109;p19"/>
          <p:cNvPicPr preferRelativeResize="0"/>
          <p:nvPr/>
        </p:nvPicPr>
        <p:blipFill>
          <a:blip r:embed="rId5">
            <a:alphaModFix/>
          </a:blip>
          <a:stretch>
            <a:fillRect/>
          </a:stretch>
        </p:blipFill>
        <p:spPr>
          <a:xfrm rot="5400000">
            <a:off x="2539073" y="986100"/>
            <a:ext cx="2476251" cy="2476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82"/>
          <p:cNvPicPr preferRelativeResize="0"/>
          <p:nvPr/>
        </p:nvPicPr>
        <p:blipFill rotWithShape="1">
          <a:blip r:embed="rId3">
            <a:alphaModFix/>
          </a:blip>
          <a:srcRect b="0" l="0" r="0" t="0"/>
          <a:stretch/>
        </p:blipFill>
        <p:spPr>
          <a:xfrm flipH="1">
            <a:off x="808076" y="1641850"/>
            <a:ext cx="2719224" cy="2719224"/>
          </a:xfrm>
          <a:prstGeom prst="rect">
            <a:avLst/>
          </a:prstGeom>
          <a:noFill/>
          <a:ln>
            <a:noFill/>
          </a:ln>
        </p:spPr>
      </p:pic>
      <p:pic>
        <p:nvPicPr>
          <p:cNvPr id="607" name="Google Shape;607;p82"/>
          <p:cNvPicPr preferRelativeResize="0"/>
          <p:nvPr/>
        </p:nvPicPr>
        <p:blipFill>
          <a:blip r:embed="rId4">
            <a:alphaModFix/>
          </a:blip>
          <a:stretch>
            <a:fillRect/>
          </a:stretch>
        </p:blipFill>
        <p:spPr>
          <a:xfrm>
            <a:off x="3027000" y="-296425"/>
            <a:ext cx="3488850" cy="3488850"/>
          </a:xfrm>
          <a:prstGeom prst="rect">
            <a:avLst/>
          </a:prstGeom>
          <a:noFill/>
          <a:ln>
            <a:noFill/>
          </a:ln>
        </p:spPr>
      </p:pic>
      <p:sp>
        <p:nvSpPr>
          <p:cNvPr id="608" name="Google Shape;608;p82"/>
          <p:cNvSpPr txBox="1"/>
          <p:nvPr/>
        </p:nvSpPr>
        <p:spPr>
          <a:xfrm>
            <a:off x="3549775" y="501775"/>
            <a:ext cx="2719200" cy="458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2900"/>
              </a:spcAft>
              <a:buNone/>
            </a:pPr>
            <a:r>
              <a:rPr lang="pt-BR" sz="2100">
                <a:latin typeface="Lato"/>
                <a:ea typeface="Lato"/>
                <a:cs typeface="Lato"/>
                <a:sym typeface="Lato"/>
              </a:rPr>
              <a:t>"¿</a:t>
            </a:r>
            <a:r>
              <a:rPr lang="pt-BR" sz="2100">
                <a:latin typeface="Lato"/>
                <a:ea typeface="Lato"/>
                <a:cs typeface="Lato"/>
                <a:sym typeface="Lato"/>
              </a:rPr>
              <a:t>Est</a:t>
            </a:r>
            <a:r>
              <a:rPr lang="pt-BR" sz="2100">
                <a:latin typeface="Lato"/>
                <a:ea typeface="Lato"/>
                <a:cs typeface="Lato"/>
                <a:sym typeface="Lato"/>
              </a:rPr>
              <a:t>a</a:t>
            </a:r>
            <a:r>
              <a:rPr lang="pt-BR" sz="2100">
                <a:latin typeface="Lato"/>
                <a:ea typeface="Lato"/>
                <a:cs typeface="Lato"/>
                <a:sym typeface="Lato"/>
              </a:rPr>
              <a:t> tarea hace parte del 20% superior o del 80% restante?"</a:t>
            </a:r>
            <a:endParaRPr sz="2100">
              <a:latin typeface="Lato"/>
              <a:ea typeface="Lato"/>
              <a:cs typeface="Lato"/>
              <a:sym typeface="La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3"/>
          <p:cNvSpPr/>
          <p:nvPr/>
        </p:nvSpPr>
        <p:spPr>
          <a:xfrm>
            <a:off x="0" y="436100"/>
            <a:ext cx="9144000" cy="12924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83"/>
          <p:cNvSpPr txBox="1"/>
          <p:nvPr/>
        </p:nvSpPr>
        <p:spPr>
          <a:xfrm>
            <a:off x="46950" y="512850"/>
            <a:ext cx="9050100" cy="1013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2900"/>
              </a:spcAft>
              <a:buNone/>
            </a:pPr>
            <a:r>
              <a:rPr b="1" lang="pt-BR" sz="3000">
                <a:latin typeface="Lato"/>
                <a:ea typeface="Lato"/>
                <a:cs typeface="Lato"/>
                <a:sym typeface="Lato"/>
              </a:rPr>
              <a:t>Regla: </a:t>
            </a:r>
            <a:r>
              <a:rPr lang="pt-BR" sz="3000">
                <a:latin typeface="Lato"/>
                <a:ea typeface="Lato"/>
                <a:cs typeface="Lato"/>
                <a:sym typeface="Lato"/>
              </a:rPr>
              <a:t>Resiste la tentación de resolver las pequeñas cosas primero.</a:t>
            </a:r>
            <a:endParaRPr sz="3000">
              <a:latin typeface="Lato"/>
              <a:ea typeface="Lato"/>
              <a:cs typeface="Lato"/>
              <a:sym typeface="Lato"/>
            </a:endParaRPr>
          </a:p>
        </p:txBody>
      </p:sp>
      <p:pic>
        <p:nvPicPr>
          <p:cNvPr id="615" name="Google Shape;615;p83"/>
          <p:cNvPicPr preferRelativeResize="0"/>
          <p:nvPr/>
        </p:nvPicPr>
        <p:blipFill rotWithShape="1">
          <a:blip r:embed="rId3">
            <a:alphaModFix/>
          </a:blip>
          <a:srcRect b="0" l="13247" r="0" t="18705"/>
          <a:stretch/>
        </p:blipFill>
        <p:spPr>
          <a:xfrm>
            <a:off x="218050" y="2321650"/>
            <a:ext cx="2698224" cy="2528376"/>
          </a:xfrm>
          <a:prstGeom prst="rect">
            <a:avLst/>
          </a:prstGeom>
          <a:noFill/>
          <a:ln>
            <a:noFill/>
          </a:ln>
        </p:spPr>
      </p:pic>
      <p:sp>
        <p:nvSpPr>
          <p:cNvPr id="616" name="Google Shape;616;p83"/>
          <p:cNvSpPr txBox="1"/>
          <p:nvPr/>
        </p:nvSpPr>
        <p:spPr>
          <a:xfrm>
            <a:off x="2667925" y="2821875"/>
            <a:ext cx="5270100" cy="8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2400">
                <a:latin typeface="Lato"/>
                <a:ea typeface="Lato"/>
                <a:cs typeface="Lato"/>
                <a:sym typeface="Lato"/>
              </a:rPr>
              <a:t>Todo lo que hacemos repetidamente</a:t>
            </a:r>
            <a:endParaRPr sz="2400">
              <a:latin typeface="Lato"/>
              <a:ea typeface="Lato"/>
              <a:cs typeface="Lato"/>
              <a:sym typeface="Lato"/>
            </a:endParaRPr>
          </a:p>
          <a:p>
            <a:pPr indent="0" lvl="0" marL="0" rtl="0" algn="ctr">
              <a:spcBef>
                <a:spcPts val="0"/>
              </a:spcBef>
              <a:spcAft>
                <a:spcPts val="0"/>
              </a:spcAft>
              <a:buNone/>
            </a:pPr>
            <a:r>
              <a:rPr lang="pt-BR" sz="2400">
                <a:latin typeface="Lato"/>
                <a:ea typeface="Lato"/>
                <a:cs typeface="Lato"/>
                <a:sym typeface="Lato"/>
              </a:rPr>
              <a:t>se convierte en un </a:t>
            </a:r>
            <a:r>
              <a:rPr lang="pt-BR" sz="2400">
                <a:latin typeface="Lato"/>
                <a:ea typeface="Lato"/>
                <a:cs typeface="Lato"/>
                <a:sym typeface="Lato"/>
              </a:rPr>
              <a:t>hábito</a:t>
            </a:r>
            <a:endParaRPr sz="2400">
              <a:latin typeface="Lato"/>
              <a:ea typeface="Lato"/>
              <a:cs typeface="Lato"/>
              <a:sym typeface="Lato"/>
            </a:endParaRPr>
          </a:p>
          <a:p>
            <a:pPr indent="0" lvl="0" marL="0" rtl="0" algn="ctr">
              <a:spcBef>
                <a:spcPts val="0"/>
              </a:spcBef>
              <a:spcAft>
                <a:spcPts val="0"/>
              </a:spcAft>
              <a:buNone/>
            </a:pPr>
            <a:r>
              <a:t/>
            </a:r>
            <a:endParaRPr sz="24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4"/>
          <p:cNvSpPr txBox="1"/>
          <p:nvPr/>
        </p:nvSpPr>
        <p:spPr>
          <a:xfrm>
            <a:off x="179575" y="461750"/>
            <a:ext cx="8747700" cy="705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2900"/>
              </a:spcAft>
              <a:buNone/>
            </a:pPr>
            <a:r>
              <a:rPr b="1" lang="pt-BR" sz="2400">
                <a:solidFill>
                  <a:schemeClr val="dk1"/>
                </a:solidFill>
                <a:latin typeface="Lato"/>
                <a:ea typeface="Lato"/>
                <a:cs typeface="Lato"/>
                <a:sym typeface="Lato"/>
              </a:rPr>
              <a:t>La parte más difícil de cualquier tarea importante es comenzar.</a:t>
            </a:r>
            <a:endParaRPr b="1" sz="2400">
              <a:solidFill>
                <a:schemeClr val="dk1"/>
              </a:solidFill>
              <a:latin typeface="Lato"/>
              <a:ea typeface="Lato"/>
              <a:cs typeface="Lato"/>
              <a:sym typeface="Lato"/>
            </a:endParaRPr>
          </a:p>
        </p:txBody>
      </p:sp>
      <p:pic>
        <p:nvPicPr>
          <p:cNvPr id="622" name="Google Shape;622;p84"/>
          <p:cNvPicPr preferRelativeResize="0"/>
          <p:nvPr/>
        </p:nvPicPr>
        <p:blipFill>
          <a:blip r:embed="rId3">
            <a:alphaModFix/>
          </a:blip>
          <a:stretch>
            <a:fillRect/>
          </a:stretch>
        </p:blipFill>
        <p:spPr>
          <a:xfrm>
            <a:off x="786725" y="1621812"/>
            <a:ext cx="1899876" cy="1899876"/>
          </a:xfrm>
          <a:prstGeom prst="rect">
            <a:avLst/>
          </a:prstGeom>
          <a:noFill/>
          <a:ln>
            <a:noFill/>
          </a:ln>
        </p:spPr>
      </p:pic>
      <p:sp>
        <p:nvSpPr>
          <p:cNvPr id="623" name="Google Shape;623;p84"/>
          <p:cNvSpPr txBox="1"/>
          <p:nvPr/>
        </p:nvSpPr>
        <p:spPr>
          <a:xfrm>
            <a:off x="3149825" y="2295975"/>
            <a:ext cx="1899900" cy="551700"/>
          </a:xfrm>
          <a:prstGeom prst="rect">
            <a:avLst/>
          </a:prstGeom>
          <a:noFill/>
          <a:ln cap="flat" cmpd="sng" w="38100">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pt-BR" sz="2400">
                <a:latin typeface="Lato"/>
                <a:ea typeface="Lato"/>
                <a:cs typeface="Lato"/>
                <a:sym typeface="Lato"/>
              </a:rPr>
              <a:t>Motivación</a:t>
            </a:r>
            <a:endParaRPr b="1" sz="2400">
              <a:latin typeface="Lato"/>
              <a:ea typeface="Lato"/>
              <a:cs typeface="Lato"/>
              <a:sym typeface="Lato"/>
            </a:endParaRPr>
          </a:p>
        </p:txBody>
      </p:sp>
      <p:pic>
        <p:nvPicPr>
          <p:cNvPr id="624" name="Google Shape;624;p84"/>
          <p:cNvPicPr preferRelativeResize="0"/>
          <p:nvPr/>
        </p:nvPicPr>
        <p:blipFill>
          <a:blip r:embed="rId4">
            <a:alphaModFix/>
          </a:blip>
          <a:stretch>
            <a:fillRect/>
          </a:stretch>
        </p:blipFill>
        <p:spPr>
          <a:xfrm flipH="1">
            <a:off x="5114001" y="1373550"/>
            <a:ext cx="2396424" cy="23964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5"/>
          <p:cNvSpPr txBox="1"/>
          <p:nvPr/>
        </p:nvSpPr>
        <p:spPr>
          <a:xfrm>
            <a:off x="175350" y="321475"/>
            <a:ext cx="63126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FE5F55"/>
                </a:solidFill>
                <a:latin typeface="Lato"/>
                <a:ea typeface="Lato"/>
                <a:cs typeface="Lato"/>
                <a:sym typeface="Lato"/>
              </a:rPr>
              <a:t>Ejercicio práctico:</a:t>
            </a:r>
            <a:endParaRPr b="1" sz="4800">
              <a:solidFill>
                <a:srgbClr val="FE5F55"/>
              </a:solidFill>
              <a:latin typeface="Lato"/>
              <a:ea typeface="Lato"/>
              <a:cs typeface="Lato"/>
              <a:sym typeface="Lato"/>
            </a:endParaRPr>
          </a:p>
        </p:txBody>
      </p:sp>
      <p:sp>
        <p:nvSpPr>
          <p:cNvPr id="630" name="Google Shape;630;p85"/>
          <p:cNvSpPr txBox="1"/>
          <p:nvPr/>
        </p:nvSpPr>
        <p:spPr>
          <a:xfrm>
            <a:off x="160725" y="1578125"/>
            <a:ext cx="8913600" cy="716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2900"/>
              </a:spcAft>
              <a:buNone/>
            </a:pPr>
            <a:r>
              <a:rPr lang="pt-BR" sz="2000">
                <a:latin typeface="Lato"/>
                <a:ea typeface="Lato"/>
                <a:cs typeface="Lato"/>
                <a:sym typeface="Lato"/>
              </a:rPr>
              <a:t>Crea una lista de todos tus principales objetivos, actividades, proyectos y responsabilidades actuales,</a:t>
            </a:r>
            <a:endParaRPr sz="2000">
              <a:latin typeface="Lato"/>
              <a:ea typeface="Lato"/>
              <a:cs typeface="Lato"/>
              <a:sym typeface="Lato"/>
            </a:endParaRPr>
          </a:p>
        </p:txBody>
      </p:sp>
      <p:sp>
        <p:nvSpPr>
          <p:cNvPr id="631" name="Google Shape;631;p85"/>
          <p:cNvSpPr txBox="1"/>
          <p:nvPr/>
        </p:nvSpPr>
        <p:spPr>
          <a:xfrm>
            <a:off x="166350" y="2776325"/>
            <a:ext cx="8811300" cy="1242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pt-BR" sz="2000">
                <a:latin typeface="Lato"/>
                <a:ea typeface="Lato"/>
                <a:cs typeface="Lato"/>
                <a:sym typeface="Lato"/>
              </a:rPr>
              <a:t>¿Cuáles se encuentran entre el 10% o 20% de tareas que representan el 80% o 90% de tus resultados?</a:t>
            </a:r>
            <a:endParaRPr sz="2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6"/>
          <p:cNvSpPr txBox="1"/>
          <p:nvPr/>
        </p:nvSpPr>
        <p:spPr>
          <a:xfrm>
            <a:off x="175350" y="321475"/>
            <a:ext cx="63126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FE5F55"/>
                </a:solidFill>
                <a:latin typeface="Lato"/>
                <a:ea typeface="Lato"/>
                <a:cs typeface="Lato"/>
                <a:sym typeface="Lato"/>
              </a:rPr>
              <a:t>Ejercicio práctico:</a:t>
            </a:r>
            <a:endParaRPr b="1" sz="4800">
              <a:solidFill>
                <a:srgbClr val="FE5F55"/>
              </a:solidFill>
              <a:latin typeface="Lato"/>
              <a:ea typeface="Lato"/>
              <a:cs typeface="Lato"/>
              <a:sym typeface="Lato"/>
            </a:endParaRPr>
          </a:p>
          <a:p>
            <a:pPr indent="0" lvl="0" marL="0" rtl="0" algn="l">
              <a:spcBef>
                <a:spcPts val="0"/>
              </a:spcBef>
              <a:spcAft>
                <a:spcPts val="0"/>
              </a:spcAft>
              <a:buNone/>
            </a:pPr>
            <a:r>
              <a:t/>
            </a:r>
            <a:endParaRPr b="1" sz="4800">
              <a:solidFill>
                <a:srgbClr val="FE5F55"/>
              </a:solidFill>
              <a:latin typeface="Lato"/>
              <a:ea typeface="Lato"/>
              <a:cs typeface="Lato"/>
              <a:sym typeface="Lato"/>
            </a:endParaRPr>
          </a:p>
        </p:txBody>
      </p:sp>
      <p:sp>
        <p:nvSpPr>
          <p:cNvPr id="637" name="Google Shape;637;p86"/>
          <p:cNvSpPr txBox="1"/>
          <p:nvPr/>
        </p:nvSpPr>
        <p:spPr>
          <a:xfrm>
            <a:off x="292250" y="1709725"/>
            <a:ext cx="7949100" cy="1081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2900"/>
              </a:spcAft>
              <a:buNone/>
            </a:pPr>
            <a:r>
              <a:rPr lang="pt-BR" sz="2000">
                <a:latin typeface="Lato"/>
                <a:ea typeface="Lato"/>
                <a:cs typeface="Lato"/>
                <a:sym typeface="Lato"/>
              </a:rPr>
              <a:t>Comprométete ahora a invertir más tiempo en las pocas tareas que pueden marcar la diferencia en tu vida y carrera.</a:t>
            </a:r>
            <a:endParaRPr sz="2000">
              <a:latin typeface="Lato"/>
              <a:ea typeface="Lato"/>
              <a:cs typeface="Lato"/>
              <a:sym typeface="Lato"/>
            </a:endParaRPr>
          </a:p>
        </p:txBody>
      </p:sp>
      <p:sp>
        <p:nvSpPr>
          <p:cNvPr id="638" name="Google Shape;638;p86"/>
          <p:cNvSpPr txBox="1"/>
          <p:nvPr/>
        </p:nvSpPr>
        <p:spPr>
          <a:xfrm>
            <a:off x="292250" y="2940175"/>
            <a:ext cx="8109900" cy="1154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Lato"/>
                <a:ea typeface="Lato"/>
                <a:cs typeface="Lato"/>
                <a:sym typeface="Lato"/>
              </a:rPr>
              <a:t>Aprenda a perder menos tiempo en actividades banales.</a:t>
            </a:r>
            <a:endParaRPr sz="2000">
              <a:latin typeface="Lato"/>
              <a:ea typeface="Lato"/>
              <a:cs typeface="Lato"/>
              <a:sym typeface="Lato"/>
            </a:endParaRPr>
          </a:p>
          <a:p>
            <a:pPr indent="0" lvl="0" marL="0" rtl="0" algn="l">
              <a:spcBef>
                <a:spcPts val="2900"/>
              </a:spcBef>
              <a:spcAft>
                <a:spcPts val="0"/>
              </a:spcAft>
              <a:buNone/>
            </a:pPr>
            <a:r>
              <a:t/>
            </a:r>
            <a:endParaRPr sz="2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Lato"/>
                <a:ea typeface="Lato"/>
                <a:cs typeface="Lato"/>
                <a:sym typeface="Lato"/>
              </a:rPr>
              <a:t>Clase 3.2 - Reflexiona sobre las </a:t>
            </a:r>
            <a:r>
              <a:rPr lang="pt-BR">
                <a:latin typeface="Lato"/>
                <a:ea typeface="Lato"/>
                <a:cs typeface="Lato"/>
                <a:sym typeface="Lato"/>
              </a:rPr>
              <a:t>consecuencias</a:t>
            </a:r>
            <a:endParaRPr>
              <a:latin typeface="Lato"/>
              <a:ea typeface="Lato"/>
              <a:cs typeface="Lato"/>
              <a:sym typeface="La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88"/>
          <p:cNvPicPr preferRelativeResize="0"/>
          <p:nvPr/>
        </p:nvPicPr>
        <p:blipFill>
          <a:blip r:embed="rId3">
            <a:alphaModFix/>
          </a:blip>
          <a:stretch>
            <a:fillRect/>
          </a:stretch>
        </p:blipFill>
        <p:spPr>
          <a:xfrm>
            <a:off x="485900" y="2142050"/>
            <a:ext cx="2746425" cy="2746425"/>
          </a:xfrm>
          <a:prstGeom prst="rect">
            <a:avLst/>
          </a:prstGeom>
          <a:noFill/>
          <a:ln>
            <a:noFill/>
          </a:ln>
        </p:spPr>
      </p:pic>
      <p:pic>
        <p:nvPicPr>
          <p:cNvPr id="649" name="Google Shape;649;p88"/>
          <p:cNvPicPr preferRelativeResize="0"/>
          <p:nvPr/>
        </p:nvPicPr>
        <p:blipFill>
          <a:blip r:embed="rId4">
            <a:alphaModFix/>
          </a:blip>
          <a:stretch>
            <a:fillRect/>
          </a:stretch>
        </p:blipFill>
        <p:spPr>
          <a:xfrm>
            <a:off x="2910150" y="-179600"/>
            <a:ext cx="3567351" cy="3567351"/>
          </a:xfrm>
          <a:prstGeom prst="rect">
            <a:avLst/>
          </a:prstGeom>
          <a:noFill/>
          <a:ln>
            <a:noFill/>
          </a:ln>
        </p:spPr>
      </p:pic>
      <p:sp>
        <p:nvSpPr>
          <p:cNvPr id="650" name="Google Shape;650;p88"/>
          <p:cNvSpPr txBox="1"/>
          <p:nvPr/>
        </p:nvSpPr>
        <p:spPr>
          <a:xfrm>
            <a:off x="3320575" y="595025"/>
            <a:ext cx="2746500" cy="55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3200">
                <a:latin typeface="Lato"/>
                <a:ea typeface="Lato"/>
                <a:cs typeface="Lato"/>
                <a:sym typeface="Lato"/>
              </a:rPr>
              <a:t>Si tuviera 50 horas </a:t>
            </a:r>
            <a:endParaRPr sz="3200">
              <a:latin typeface="Lato"/>
              <a:ea typeface="Lato"/>
              <a:cs typeface="Lato"/>
              <a:sym typeface="Lato"/>
            </a:endParaRPr>
          </a:p>
          <a:p>
            <a:pPr indent="0" lvl="0" marL="0" rtl="0" algn="ctr">
              <a:spcBef>
                <a:spcPts val="0"/>
              </a:spcBef>
              <a:spcAft>
                <a:spcPts val="0"/>
              </a:spcAft>
              <a:buNone/>
            </a:pPr>
            <a:r>
              <a:rPr lang="pt-BR" sz="3200">
                <a:latin typeface="Lato"/>
                <a:ea typeface="Lato"/>
                <a:cs typeface="Lato"/>
                <a:sym typeface="Lato"/>
              </a:rPr>
              <a:t>al día ...</a:t>
            </a:r>
            <a:endParaRPr sz="3200">
              <a:latin typeface="Lato"/>
              <a:ea typeface="Lato"/>
              <a:cs typeface="Lato"/>
              <a:sym typeface="Lat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9"/>
          <p:cNvSpPr txBox="1"/>
          <p:nvPr/>
        </p:nvSpPr>
        <p:spPr>
          <a:xfrm>
            <a:off x="346325" y="384825"/>
            <a:ext cx="8247600" cy="1590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400">
                <a:latin typeface="Lato"/>
                <a:ea typeface="Lato"/>
                <a:cs typeface="Lato"/>
                <a:sym typeface="Lato"/>
              </a:rPr>
              <a:t>Cuanto </a:t>
            </a:r>
            <a:r>
              <a:rPr lang="pt-BR" sz="2400">
                <a:latin typeface="Lato"/>
                <a:ea typeface="Lato"/>
                <a:cs typeface="Lato"/>
                <a:sym typeface="Lato"/>
              </a:rPr>
              <a:t>más se dedi</a:t>
            </a:r>
            <a:r>
              <a:rPr lang="pt-BR" sz="2400">
                <a:latin typeface="Lato"/>
                <a:ea typeface="Lato"/>
                <a:cs typeface="Lato"/>
                <a:sym typeface="Lato"/>
              </a:rPr>
              <a:t>que</a:t>
            </a:r>
            <a:r>
              <a:rPr lang="pt-BR" sz="2400">
                <a:latin typeface="Lato"/>
                <a:ea typeface="Lato"/>
                <a:cs typeface="Lato"/>
                <a:sym typeface="Lato"/>
              </a:rPr>
              <a:t> Ana a pensar en su vida personal y en su carrera a largo plazo</a:t>
            </a:r>
            <a:endParaRPr sz="2400">
              <a:latin typeface="Lato"/>
              <a:ea typeface="Lato"/>
              <a:cs typeface="Lato"/>
              <a:sym typeface="Lato"/>
            </a:endParaRPr>
          </a:p>
        </p:txBody>
      </p:sp>
      <p:sp>
        <p:nvSpPr>
          <p:cNvPr id="656" name="Google Shape;656;p89"/>
          <p:cNvSpPr txBox="1"/>
          <p:nvPr/>
        </p:nvSpPr>
        <p:spPr>
          <a:xfrm>
            <a:off x="397625" y="2937425"/>
            <a:ext cx="8145000" cy="949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400">
                <a:latin typeface="Lato"/>
                <a:ea typeface="Lato"/>
                <a:cs typeface="Lato"/>
                <a:sym typeface="Lato"/>
              </a:rPr>
              <a:t>Más asertividad tendrá sobre el uso del tiempo y la priorización de actividades.</a:t>
            </a:r>
            <a:endParaRPr sz="2400">
              <a:latin typeface="Lato"/>
              <a:ea typeface="Lato"/>
              <a:cs typeface="Lato"/>
              <a:sym typeface="Lato"/>
            </a:endParaRPr>
          </a:p>
          <a:p>
            <a:pPr indent="0" lvl="0" marL="0" rtl="0" algn="ctr">
              <a:spcBef>
                <a:spcPts val="0"/>
              </a:spcBef>
              <a:spcAft>
                <a:spcPts val="0"/>
              </a:spcAft>
              <a:buNone/>
            </a:pPr>
            <a:r>
              <a:t/>
            </a:r>
            <a:endParaRPr/>
          </a:p>
        </p:txBody>
      </p:sp>
      <p:cxnSp>
        <p:nvCxnSpPr>
          <p:cNvPr id="657" name="Google Shape;657;p89"/>
          <p:cNvCxnSpPr/>
          <p:nvPr/>
        </p:nvCxnSpPr>
        <p:spPr>
          <a:xfrm>
            <a:off x="4251300" y="1617125"/>
            <a:ext cx="7200" cy="1320300"/>
          </a:xfrm>
          <a:prstGeom prst="straightConnector1">
            <a:avLst/>
          </a:prstGeom>
          <a:noFill/>
          <a:ln cap="flat" cmpd="sng" w="38100">
            <a:solidFill>
              <a:srgbClr val="FE5F55"/>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90"/>
          <p:cNvSpPr/>
          <p:nvPr/>
        </p:nvSpPr>
        <p:spPr>
          <a:xfrm>
            <a:off x="-19200" y="0"/>
            <a:ext cx="9182400" cy="171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90"/>
          <p:cNvSpPr txBox="1"/>
          <p:nvPr/>
        </p:nvSpPr>
        <p:spPr>
          <a:xfrm>
            <a:off x="204450" y="179600"/>
            <a:ext cx="8735100" cy="103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pt-BR" sz="3600">
                <a:solidFill>
                  <a:srgbClr val="FFFFFF"/>
                </a:solidFill>
                <a:latin typeface="Lato"/>
                <a:ea typeface="Lato"/>
                <a:cs typeface="Lato"/>
                <a:sym typeface="Lato"/>
              </a:rPr>
              <a:t>Regla: </a:t>
            </a:r>
            <a:r>
              <a:rPr lang="pt-BR" sz="3300">
                <a:solidFill>
                  <a:srgbClr val="FFFFFF"/>
                </a:solidFill>
                <a:latin typeface="Lato"/>
                <a:ea typeface="Lato"/>
                <a:cs typeface="Lato"/>
                <a:sym typeface="Lato"/>
              </a:rPr>
              <a:t>pensar en proyectos a largo plazo mejora la toma de decisiones a corto plazo</a:t>
            </a:r>
            <a:endParaRPr sz="2700">
              <a:solidFill>
                <a:srgbClr val="FFFFFF"/>
              </a:solidFill>
              <a:latin typeface="Lato"/>
              <a:ea typeface="Lato"/>
              <a:cs typeface="Lato"/>
              <a:sym typeface="Lat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1"/>
          <p:cNvSpPr txBox="1"/>
          <p:nvPr/>
        </p:nvSpPr>
        <p:spPr>
          <a:xfrm>
            <a:off x="204450" y="734150"/>
            <a:ext cx="60693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latin typeface="Lato"/>
                <a:ea typeface="Lato"/>
                <a:cs typeface="Lato"/>
                <a:sym typeface="Lato"/>
              </a:rPr>
              <a:t>Están más dispuestos a retrasar las propinas.</a:t>
            </a:r>
            <a:endParaRPr sz="2000">
              <a:latin typeface="Lato"/>
              <a:ea typeface="Lato"/>
              <a:cs typeface="Lato"/>
              <a:sym typeface="Lato"/>
            </a:endParaRPr>
          </a:p>
        </p:txBody>
      </p:sp>
      <p:sp>
        <p:nvSpPr>
          <p:cNvPr id="669" name="Google Shape;669;p91"/>
          <p:cNvSpPr txBox="1"/>
          <p:nvPr/>
        </p:nvSpPr>
        <p:spPr>
          <a:xfrm>
            <a:off x="204450" y="119150"/>
            <a:ext cx="38736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200">
                <a:solidFill>
                  <a:srgbClr val="A61C00"/>
                </a:solidFill>
                <a:latin typeface="Lato"/>
                <a:ea typeface="Lato"/>
                <a:cs typeface="Lato"/>
                <a:sym typeface="Lato"/>
              </a:rPr>
              <a:t>Gente exitosa:</a:t>
            </a:r>
            <a:endParaRPr b="1" sz="2200">
              <a:solidFill>
                <a:srgbClr val="A61C00"/>
              </a:solidFill>
              <a:latin typeface="Lato"/>
              <a:ea typeface="Lato"/>
              <a:cs typeface="Lato"/>
              <a:sym typeface="Lato"/>
            </a:endParaRPr>
          </a:p>
        </p:txBody>
      </p:sp>
      <p:sp>
        <p:nvSpPr>
          <p:cNvPr id="670" name="Google Shape;670;p91"/>
          <p:cNvSpPr txBox="1"/>
          <p:nvPr/>
        </p:nvSpPr>
        <p:spPr>
          <a:xfrm>
            <a:off x="204450" y="1446750"/>
            <a:ext cx="105714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latin typeface="Lato"/>
                <a:ea typeface="Lato"/>
                <a:cs typeface="Lato"/>
                <a:sym typeface="Lato"/>
              </a:rPr>
              <a:t>Sacrifican a corto plazo para disfrutar de las recompensas a largo plazo.</a:t>
            </a:r>
            <a:endParaRPr sz="2000">
              <a:latin typeface="Lato"/>
              <a:ea typeface="Lato"/>
              <a:cs typeface="Lato"/>
              <a:sym typeface="Lato"/>
            </a:endParaRPr>
          </a:p>
        </p:txBody>
      </p:sp>
      <p:sp>
        <p:nvSpPr>
          <p:cNvPr id="671" name="Google Shape;671;p91"/>
          <p:cNvSpPr txBox="1"/>
          <p:nvPr/>
        </p:nvSpPr>
        <p:spPr>
          <a:xfrm>
            <a:off x="204450" y="2993100"/>
            <a:ext cx="105714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latin typeface="Lato"/>
                <a:ea typeface="Lato"/>
                <a:cs typeface="Lato"/>
                <a:sym typeface="Lato"/>
              </a:rPr>
              <a:t>Piensan en la satisfacción inmediata</a:t>
            </a:r>
            <a:endParaRPr sz="2000">
              <a:latin typeface="Lato"/>
              <a:ea typeface="Lato"/>
              <a:cs typeface="Lato"/>
              <a:sym typeface="Lato"/>
            </a:endParaRPr>
          </a:p>
        </p:txBody>
      </p:sp>
      <p:sp>
        <p:nvSpPr>
          <p:cNvPr id="672" name="Google Shape;672;p91"/>
          <p:cNvSpPr txBox="1"/>
          <p:nvPr/>
        </p:nvSpPr>
        <p:spPr>
          <a:xfrm>
            <a:off x="204450" y="2357450"/>
            <a:ext cx="59796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200">
                <a:solidFill>
                  <a:srgbClr val="A61C00"/>
                </a:solidFill>
                <a:latin typeface="Lato"/>
                <a:ea typeface="Lato"/>
                <a:cs typeface="Lato"/>
                <a:sym typeface="Lato"/>
              </a:rPr>
              <a:t>Personas no tan exitosas:</a:t>
            </a:r>
            <a:endParaRPr b="1" sz="2200">
              <a:solidFill>
                <a:srgbClr val="A61C00"/>
              </a:solidFill>
              <a:latin typeface="Lato"/>
              <a:ea typeface="Lato"/>
              <a:cs typeface="Lato"/>
              <a:sym typeface="Lato"/>
            </a:endParaRPr>
          </a:p>
        </p:txBody>
      </p:sp>
      <p:sp>
        <p:nvSpPr>
          <p:cNvPr id="673" name="Google Shape;673;p91"/>
          <p:cNvSpPr txBox="1"/>
          <p:nvPr/>
        </p:nvSpPr>
        <p:spPr>
          <a:xfrm>
            <a:off x="203675" y="3531900"/>
            <a:ext cx="105714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latin typeface="Lato"/>
                <a:ea typeface="Lato"/>
                <a:cs typeface="Lato"/>
                <a:sym typeface="Lato"/>
              </a:rPr>
              <a:t>No les importa el largo plazo.</a:t>
            </a:r>
            <a:endParaRPr sz="2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par>
                                <p:cTn fill="hold" nodeType="with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par>
                                <p:cTn fill="hold" nodeType="with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p:nvPr/>
        </p:nvSpPr>
        <p:spPr>
          <a:xfrm>
            <a:off x="12825" y="25650"/>
            <a:ext cx="3641400" cy="5143500"/>
          </a:xfrm>
          <a:prstGeom prst="rect">
            <a:avLst/>
          </a:prstGeom>
          <a:solidFill>
            <a:srgbClr val="FE5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txBox="1"/>
          <p:nvPr/>
        </p:nvSpPr>
        <p:spPr>
          <a:xfrm>
            <a:off x="-77625" y="1552025"/>
            <a:ext cx="3822300" cy="782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pt-BR" sz="3600">
                <a:solidFill>
                  <a:srgbClr val="FFFFFF"/>
                </a:solidFill>
                <a:latin typeface="Open Sans"/>
                <a:ea typeface="Open Sans"/>
                <a:cs typeface="Open Sans"/>
                <a:sym typeface="Open Sans"/>
              </a:rPr>
              <a:t>Concéntrate</a:t>
            </a:r>
            <a:endParaRPr b="1" sz="3600">
              <a:solidFill>
                <a:srgbClr val="FFFFFF"/>
              </a:solidFill>
              <a:latin typeface="Open Sans"/>
              <a:ea typeface="Open Sans"/>
              <a:cs typeface="Open Sans"/>
              <a:sym typeface="Open Sans"/>
            </a:endParaRPr>
          </a:p>
          <a:p>
            <a:pPr indent="0" lvl="0" marL="0" rtl="0" algn="ctr">
              <a:lnSpc>
                <a:spcPct val="150000"/>
              </a:lnSpc>
              <a:spcBef>
                <a:spcPts val="0"/>
              </a:spcBef>
              <a:spcAft>
                <a:spcPts val="0"/>
              </a:spcAft>
              <a:buNone/>
            </a:pPr>
            <a:r>
              <a:rPr b="1" lang="pt-BR" sz="3600">
                <a:solidFill>
                  <a:srgbClr val="FFFFFF"/>
                </a:solidFill>
                <a:latin typeface="Open Sans"/>
                <a:ea typeface="Open Sans"/>
                <a:cs typeface="Open Sans"/>
                <a:sym typeface="Open Sans"/>
              </a:rPr>
              <a:t>en la solución</a:t>
            </a:r>
            <a:endParaRPr b="1" sz="3600">
              <a:solidFill>
                <a:srgbClr val="FFFFFF"/>
              </a:solidFill>
              <a:latin typeface="Open Sans"/>
              <a:ea typeface="Open Sans"/>
              <a:cs typeface="Open Sans"/>
              <a:sym typeface="Open Sans"/>
            </a:endParaRPr>
          </a:p>
        </p:txBody>
      </p:sp>
      <p:sp>
        <p:nvSpPr>
          <p:cNvPr id="116" name="Google Shape;116;p20"/>
          <p:cNvSpPr txBox="1"/>
          <p:nvPr/>
        </p:nvSpPr>
        <p:spPr>
          <a:xfrm>
            <a:off x="3850547" y="1366475"/>
            <a:ext cx="4856700" cy="603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pt-BR" sz="2300">
                <a:solidFill>
                  <a:srgbClr val="434343"/>
                </a:solidFill>
                <a:latin typeface="Open Sans"/>
                <a:ea typeface="Open Sans"/>
                <a:cs typeface="Open Sans"/>
                <a:sym typeface="Open Sans"/>
              </a:rPr>
              <a:t>Identifica el problema;</a:t>
            </a:r>
            <a:endParaRPr sz="2300">
              <a:solidFill>
                <a:srgbClr val="434343"/>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23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2300">
              <a:solidFill>
                <a:srgbClr val="434343"/>
              </a:solidFill>
              <a:latin typeface="Open Sans"/>
              <a:ea typeface="Open Sans"/>
              <a:cs typeface="Open Sans"/>
              <a:sym typeface="Open Sans"/>
            </a:endParaRPr>
          </a:p>
        </p:txBody>
      </p:sp>
      <p:sp>
        <p:nvSpPr>
          <p:cNvPr id="117" name="Google Shape;117;p20"/>
          <p:cNvSpPr txBox="1"/>
          <p:nvPr/>
        </p:nvSpPr>
        <p:spPr>
          <a:xfrm>
            <a:off x="3850562" y="2084775"/>
            <a:ext cx="5225700" cy="1398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pt-BR" sz="2300">
                <a:solidFill>
                  <a:srgbClr val="434343"/>
                </a:solidFill>
                <a:latin typeface="Open Sans"/>
                <a:ea typeface="Open Sans"/>
                <a:cs typeface="Open Sans"/>
                <a:sym typeface="Open Sans"/>
              </a:rPr>
              <a:t>Piense en una solución;</a:t>
            </a:r>
            <a:endParaRPr sz="2300">
              <a:solidFill>
                <a:srgbClr val="434343"/>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2300">
              <a:solidFill>
                <a:srgbClr val="434343"/>
              </a:solidFill>
              <a:latin typeface="Open Sans"/>
              <a:ea typeface="Open Sans"/>
              <a:cs typeface="Open Sans"/>
              <a:sym typeface="Open Sans"/>
            </a:endParaRPr>
          </a:p>
        </p:txBody>
      </p:sp>
      <p:sp>
        <p:nvSpPr>
          <p:cNvPr id="118" name="Google Shape;118;p20"/>
          <p:cNvSpPr txBox="1"/>
          <p:nvPr/>
        </p:nvSpPr>
        <p:spPr>
          <a:xfrm>
            <a:off x="3850550" y="2751025"/>
            <a:ext cx="5438400" cy="1026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pt-BR" sz="2300">
                <a:solidFill>
                  <a:srgbClr val="434343"/>
                </a:solidFill>
                <a:latin typeface="Open Sans"/>
                <a:ea typeface="Open Sans"/>
                <a:cs typeface="Open Sans"/>
                <a:sym typeface="Open Sans"/>
              </a:rPr>
              <a:t>Concéntrese en resolver el problema.</a:t>
            </a:r>
            <a:endParaRPr sz="2300">
              <a:solidFill>
                <a:srgbClr val="434343"/>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92"/>
          <p:cNvPicPr preferRelativeResize="0"/>
          <p:nvPr/>
        </p:nvPicPr>
        <p:blipFill rotWithShape="1">
          <a:blip r:embed="rId3">
            <a:alphaModFix/>
          </a:blip>
          <a:srcRect b="14561" l="16977" r="18833" t="11708"/>
          <a:stretch/>
        </p:blipFill>
        <p:spPr>
          <a:xfrm flipH="1">
            <a:off x="224950" y="345500"/>
            <a:ext cx="1938141" cy="2226249"/>
          </a:xfrm>
          <a:prstGeom prst="rect">
            <a:avLst/>
          </a:prstGeom>
          <a:noFill/>
          <a:ln>
            <a:noFill/>
          </a:ln>
        </p:spPr>
      </p:pic>
      <p:pic>
        <p:nvPicPr>
          <p:cNvPr id="679" name="Google Shape;679;p92"/>
          <p:cNvPicPr preferRelativeResize="0"/>
          <p:nvPr/>
        </p:nvPicPr>
        <p:blipFill rotWithShape="1">
          <a:blip r:embed="rId4">
            <a:alphaModFix/>
          </a:blip>
          <a:srcRect b="0" l="0" r="0" t="0"/>
          <a:stretch/>
        </p:blipFill>
        <p:spPr>
          <a:xfrm>
            <a:off x="2163100" y="345489"/>
            <a:ext cx="2388051" cy="2388051"/>
          </a:xfrm>
          <a:prstGeom prst="rect">
            <a:avLst/>
          </a:prstGeom>
          <a:noFill/>
          <a:ln>
            <a:noFill/>
          </a:ln>
        </p:spPr>
      </p:pic>
      <p:pic>
        <p:nvPicPr>
          <p:cNvPr id="680" name="Google Shape;680;p92"/>
          <p:cNvPicPr preferRelativeResize="0"/>
          <p:nvPr/>
        </p:nvPicPr>
        <p:blipFill rotWithShape="1">
          <a:blip r:embed="rId5">
            <a:alphaModFix/>
          </a:blip>
          <a:srcRect b="12255" l="12025" r="10939" t="19699"/>
          <a:stretch/>
        </p:blipFill>
        <p:spPr>
          <a:xfrm>
            <a:off x="0" y="2888038"/>
            <a:ext cx="2388051" cy="2109351"/>
          </a:xfrm>
          <a:prstGeom prst="rect">
            <a:avLst/>
          </a:prstGeom>
          <a:noFill/>
          <a:ln>
            <a:noFill/>
          </a:ln>
        </p:spPr>
      </p:pic>
      <p:pic>
        <p:nvPicPr>
          <p:cNvPr id="681" name="Google Shape;681;p92"/>
          <p:cNvPicPr preferRelativeResize="0"/>
          <p:nvPr/>
        </p:nvPicPr>
        <p:blipFill>
          <a:blip r:embed="rId6">
            <a:alphaModFix/>
          </a:blip>
          <a:stretch>
            <a:fillRect/>
          </a:stretch>
        </p:blipFill>
        <p:spPr>
          <a:xfrm>
            <a:off x="2699575" y="2888038"/>
            <a:ext cx="1872426" cy="1872426"/>
          </a:xfrm>
          <a:prstGeom prst="rect">
            <a:avLst/>
          </a:prstGeom>
          <a:noFill/>
          <a:ln>
            <a:noFill/>
          </a:ln>
        </p:spPr>
      </p:pic>
      <p:sp>
        <p:nvSpPr>
          <p:cNvPr id="682" name="Google Shape;682;p92"/>
          <p:cNvSpPr/>
          <p:nvPr/>
        </p:nvSpPr>
        <p:spPr>
          <a:xfrm>
            <a:off x="-1680400" y="379925"/>
            <a:ext cx="6721800" cy="45591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92"/>
          <p:cNvSpPr txBox="1"/>
          <p:nvPr/>
        </p:nvSpPr>
        <p:spPr>
          <a:xfrm>
            <a:off x="5072500" y="1774350"/>
            <a:ext cx="3766800" cy="258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pt-BR" sz="3000">
                <a:latin typeface="Raleway"/>
                <a:ea typeface="Raleway"/>
                <a:cs typeface="Raleway"/>
                <a:sym typeface="Raleway"/>
              </a:rPr>
              <a:t>Ejercen un impacto positivo en la vida de Ana.</a:t>
            </a:r>
            <a:endParaRPr sz="30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1000"/>
                                        <p:tgtEl>
                                          <p:spTgt spid="6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par>
                                <p:cTn fill="hold" nodeType="with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93"/>
          <p:cNvPicPr preferRelativeResize="0"/>
          <p:nvPr/>
        </p:nvPicPr>
        <p:blipFill rotWithShape="1">
          <a:blip r:embed="rId3">
            <a:alphaModFix/>
          </a:blip>
          <a:srcRect b="0" l="0" r="0" t="0"/>
          <a:stretch/>
        </p:blipFill>
        <p:spPr>
          <a:xfrm>
            <a:off x="1707975" y="2133375"/>
            <a:ext cx="2864025" cy="2864025"/>
          </a:xfrm>
          <a:prstGeom prst="rect">
            <a:avLst/>
          </a:prstGeom>
          <a:noFill/>
          <a:ln>
            <a:noFill/>
          </a:ln>
        </p:spPr>
      </p:pic>
      <p:sp>
        <p:nvSpPr>
          <p:cNvPr id="689" name="Google Shape;689;p93"/>
          <p:cNvSpPr/>
          <p:nvPr/>
        </p:nvSpPr>
        <p:spPr>
          <a:xfrm>
            <a:off x="-2290000" y="379925"/>
            <a:ext cx="6721800" cy="45591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0" name="Google Shape;690;p93"/>
          <p:cNvPicPr preferRelativeResize="0"/>
          <p:nvPr/>
        </p:nvPicPr>
        <p:blipFill rotWithShape="1">
          <a:blip r:embed="rId4">
            <a:alphaModFix/>
          </a:blip>
          <a:srcRect b="0" l="6468" r="6476" t="0"/>
          <a:stretch/>
        </p:blipFill>
        <p:spPr>
          <a:xfrm flipH="1">
            <a:off x="224950" y="345500"/>
            <a:ext cx="1938141" cy="2226249"/>
          </a:xfrm>
          <a:prstGeom prst="rect">
            <a:avLst/>
          </a:prstGeom>
          <a:noFill/>
          <a:ln>
            <a:noFill/>
          </a:ln>
        </p:spPr>
      </p:pic>
      <p:pic>
        <p:nvPicPr>
          <p:cNvPr id="691" name="Google Shape;691;p93"/>
          <p:cNvPicPr preferRelativeResize="0"/>
          <p:nvPr/>
        </p:nvPicPr>
        <p:blipFill>
          <a:blip r:embed="rId5">
            <a:alphaModFix/>
          </a:blip>
          <a:stretch>
            <a:fillRect/>
          </a:stretch>
        </p:blipFill>
        <p:spPr>
          <a:xfrm>
            <a:off x="2499200" y="716500"/>
            <a:ext cx="1416876" cy="1416876"/>
          </a:xfrm>
          <a:prstGeom prst="rect">
            <a:avLst/>
          </a:prstGeom>
          <a:noFill/>
          <a:ln>
            <a:noFill/>
          </a:ln>
        </p:spPr>
      </p:pic>
      <p:pic>
        <p:nvPicPr>
          <p:cNvPr id="692" name="Google Shape;692;p93"/>
          <p:cNvPicPr preferRelativeResize="0"/>
          <p:nvPr/>
        </p:nvPicPr>
        <p:blipFill rotWithShape="1">
          <a:blip r:embed="rId6">
            <a:alphaModFix/>
          </a:blip>
          <a:srcRect b="5829" l="0" r="0" t="5838"/>
          <a:stretch/>
        </p:blipFill>
        <p:spPr>
          <a:xfrm>
            <a:off x="282625" y="2888050"/>
            <a:ext cx="1822800" cy="1610067"/>
          </a:xfrm>
          <a:prstGeom prst="rect">
            <a:avLst/>
          </a:prstGeom>
          <a:noFill/>
          <a:ln>
            <a:noFill/>
          </a:ln>
        </p:spPr>
      </p:pic>
      <p:sp>
        <p:nvSpPr>
          <p:cNvPr id="693" name="Google Shape;693;p93"/>
          <p:cNvSpPr txBox="1"/>
          <p:nvPr/>
        </p:nvSpPr>
        <p:spPr>
          <a:xfrm>
            <a:off x="4325775" y="1810450"/>
            <a:ext cx="4510200" cy="258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pt-BR" sz="3000">
                <a:latin typeface="Raleway"/>
                <a:ea typeface="Raleway"/>
                <a:cs typeface="Raleway"/>
                <a:sym typeface="Raleway"/>
              </a:rPr>
              <a:t>Disminuyen las posibilidades de éxito profesional</a:t>
            </a:r>
            <a:r>
              <a:rPr lang="pt-BR" sz="3000">
                <a:latin typeface="Raleway"/>
                <a:ea typeface="Raleway"/>
                <a:cs typeface="Raleway"/>
                <a:sym typeface="Raleway"/>
              </a:rPr>
              <a:t>.</a:t>
            </a:r>
            <a:endParaRPr sz="30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000"/>
                                        <p:tgtEl>
                                          <p:spTgt spid="6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1000"/>
                                        <p:tgtEl>
                                          <p:spTgt spid="6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1000"/>
                                        <p:tgtEl>
                                          <p:spTgt spid="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par>
                                <p:cTn fill="hold" nodeType="with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1000"/>
                                        <p:tgtEl>
                                          <p:spTgt spid="6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94"/>
          <p:cNvPicPr preferRelativeResize="0"/>
          <p:nvPr/>
        </p:nvPicPr>
        <p:blipFill>
          <a:blip r:embed="rId3">
            <a:alphaModFix/>
          </a:blip>
          <a:stretch>
            <a:fillRect/>
          </a:stretch>
        </p:blipFill>
        <p:spPr>
          <a:xfrm>
            <a:off x="3323250" y="0"/>
            <a:ext cx="3559101" cy="3559101"/>
          </a:xfrm>
          <a:prstGeom prst="rect">
            <a:avLst/>
          </a:prstGeom>
          <a:noFill/>
          <a:ln>
            <a:noFill/>
          </a:ln>
        </p:spPr>
      </p:pic>
      <p:pic>
        <p:nvPicPr>
          <p:cNvPr id="699" name="Google Shape;699;p94"/>
          <p:cNvPicPr preferRelativeResize="0"/>
          <p:nvPr/>
        </p:nvPicPr>
        <p:blipFill>
          <a:blip r:embed="rId4">
            <a:alphaModFix/>
          </a:blip>
          <a:stretch>
            <a:fillRect/>
          </a:stretch>
        </p:blipFill>
        <p:spPr>
          <a:xfrm>
            <a:off x="73075" y="1499975"/>
            <a:ext cx="3848100" cy="3848100"/>
          </a:xfrm>
          <a:prstGeom prst="rect">
            <a:avLst/>
          </a:prstGeom>
          <a:noFill/>
          <a:ln>
            <a:noFill/>
          </a:ln>
        </p:spPr>
      </p:pic>
      <p:sp>
        <p:nvSpPr>
          <p:cNvPr id="700" name="Google Shape;700;p94"/>
          <p:cNvSpPr txBox="1"/>
          <p:nvPr/>
        </p:nvSpPr>
        <p:spPr>
          <a:xfrm>
            <a:off x="3872200" y="818275"/>
            <a:ext cx="2641800" cy="856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3000">
                <a:latin typeface="Raleway"/>
                <a:ea typeface="Raleway"/>
                <a:cs typeface="Raleway"/>
                <a:sym typeface="Raleway"/>
              </a:rPr>
              <a:t>Estoy muy</a:t>
            </a:r>
            <a:endParaRPr sz="3000">
              <a:latin typeface="Raleway"/>
              <a:ea typeface="Raleway"/>
              <a:cs typeface="Raleway"/>
              <a:sym typeface="Raleway"/>
            </a:endParaRPr>
          </a:p>
          <a:p>
            <a:pPr indent="0" lvl="0" marL="0" rtl="0" algn="ctr">
              <a:lnSpc>
                <a:spcPct val="150000"/>
              </a:lnSpc>
              <a:spcBef>
                <a:spcPts val="0"/>
              </a:spcBef>
              <a:spcAft>
                <a:spcPts val="0"/>
              </a:spcAft>
              <a:buNone/>
            </a:pPr>
            <a:r>
              <a:rPr lang="pt-BR" sz="3000">
                <a:latin typeface="Raleway"/>
                <a:ea typeface="Raleway"/>
                <a:cs typeface="Raleway"/>
                <a:sym typeface="Raleway"/>
              </a:rPr>
              <a:t>desmotivada</a:t>
            </a:r>
            <a:endParaRPr sz="3000">
              <a:latin typeface="Raleway"/>
              <a:ea typeface="Raleway"/>
              <a:cs typeface="Raleway"/>
              <a:sym typeface="Raleway"/>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95"/>
          <p:cNvSpPr/>
          <p:nvPr/>
        </p:nvSpPr>
        <p:spPr>
          <a:xfrm>
            <a:off x="0" y="0"/>
            <a:ext cx="3448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95"/>
          <p:cNvSpPr txBox="1"/>
          <p:nvPr/>
        </p:nvSpPr>
        <p:spPr>
          <a:xfrm>
            <a:off x="-116100" y="1328750"/>
            <a:ext cx="3564600" cy="897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pt-BR" sz="3600">
                <a:solidFill>
                  <a:srgbClr val="FFFFFF"/>
                </a:solidFill>
                <a:latin typeface="Raleway"/>
                <a:ea typeface="Raleway"/>
                <a:cs typeface="Raleway"/>
                <a:sym typeface="Raleway"/>
              </a:rPr>
              <a:t>Motivación</a:t>
            </a:r>
            <a:endParaRPr b="1" sz="3600">
              <a:solidFill>
                <a:srgbClr val="FFFFFF"/>
              </a:solidFill>
              <a:latin typeface="Raleway"/>
              <a:ea typeface="Raleway"/>
              <a:cs typeface="Raleway"/>
              <a:sym typeface="Raleway"/>
            </a:endParaRPr>
          </a:p>
          <a:p>
            <a:pPr indent="0" lvl="0" marL="0" rtl="0" algn="ctr">
              <a:lnSpc>
                <a:spcPct val="150000"/>
              </a:lnSpc>
              <a:spcBef>
                <a:spcPts val="0"/>
              </a:spcBef>
              <a:spcAft>
                <a:spcPts val="0"/>
              </a:spcAft>
              <a:buNone/>
            </a:pPr>
            <a:r>
              <a:rPr b="1" lang="pt-BR" sz="3600">
                <a:solidFill>
                  <a:srgbClr val="FFFFFF"/>
                </a:solidFill>
                <a:latin typeface="Raleway"/>
                <a:ea typeface="Raleway"/>
                <a:cs typeface="Raleway"/>
                <a:sym typeface="Raleway"/>
              </a:rPr>
              <a:t>exige razón</a:t>
            </a:r>
            <a:endParaRPr b="1" sz="3600">
              <a:solidFill>
                <a:srgbClr val="FFFFFF"/>
              </a:solidFill>
              <a:latin typeface="Raleway"/>
              <a:ea typeface="Raleway"/>
              <a:cs typeface="Raleway"/>
              <a:sym typeface="Raleway"/>
            </a:endParaRPr>
          </a:p>
          <a:p>
            <a:pPr indent="0" lvl="0" marL="0" rtl="0" algn="ctr">
              <a:lnSpc>
                <a:spcPct val="150000"/>
              </a:lnSpc>
              <a:spcBef>
                <a:spcPts val="0"/>
              </a:spcBef>
              <a:spcAft>
                <a:spcPts val="0"/>
              </a:spcAft>
              <a:buNone/>
            </a:pPr>
            <a:r>
              <a:t/>
            </a:r>
            <a:endParaRPr b="1" sz="3600">
              <a:solidFill>
                <a:srgbClr val="FFFFFF"/>
              </a:solidFill>
              <a:latin typeface="Raleway"/>
              <a:ea typeface="Raleway"/>
              <a:cs typeface="Raleway"/>
              <a:sym typeface="Raleway"/>
            </a:endParaRPr>
          </a:p>
        </p:txBody>
      </p:sp>
      <p:sp>
        <p:nvSpPr>
          <p:cNvPr id="707" name="Google Shape;707;p95"/>
          <p:cNvSpPr txBox="1"/>
          <p:nvPr/>
        </p:nvSpPr>
        <p:spPr>
          <a:xfrm>
            <a:off x="3559675" y="1490425"/>
            <a:ext cx="5461800" cy="599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Lato"/>
                <a:ea typeface="Lato"/>
                <a:cs typeface="Lato"/>
                <a:sym typeface="Lato"/>
              </a:rPr>
              <a:t>Cuanto mayor sea el impacto positivo de una acción,</a:t>
            </a:r>
            <a:endParaRPr sz="2000">
              <a:latin typeface="Lato"/>
              <a:ea typeface="Lato"/>
              <a:cs typeface="Lato"/>
              <a:sym typeface="Lato"/>
            </a:endParaRPr>
          </a:p>
        </p:txBody>
      </p:sp>
      <p:sp>
        <p:nvSpPr>
          <p:cNvPr id="708" name="Google Shape;708;p95"/>
          <p:cNvSpPr txBox="1"/>
          <p:nvPr/>
        </p:nvSpPr>
        <p:spPr>
          <a:xfrm>
            <a:off x="9337200" y="2498700"/>
            <a:ext cx="73413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95"/>
          <p:cNvSpPr txBox="1"/>
          <p:nvPr/>
        </p:nvSpPr>
        <p:spPr>
          <a:xfrm>
            <a:off x="3559675" y="2554250"/>
            <a:ext cx="5461800" cy="599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Lato"/>
                <a:ea typeface="Lato"/>
                <a:cs typeface="Lato"/>
                <a:sym typeface="Lato"/>
              </a:rPr>
              <a:t>Ana se sentirá más motivada.</a:t>
            </a:r>
            <a:endParaRPr sz="2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96"/>
          <p:cNvPicPr preferRelativeResize="0"/>
          <p:nvPr/>
        </p:nvPicPr>
        <p:blipFill rotWithShape="1">
          <a:blip r:embed="rId3">
            <a:alphaModFix/>
          </a:blip>
          <a:srcRect b="11945" l="14366" r="13763" t="13159"/>
          <a:stretch/>
        </p:blipFill>
        <p:spPr>
          <a:xfrm>
            <a:off x="336100" y="583750"/>
            <a:ext cx="2469450" cy="2573199"/>
          </a:xfrm>
          <a:prstGeom prst="rect">
            <a:avLst/>
          </a:prstGeom>
          <a:noFill/>
          <a:ln>
            <a:noFill/>
          </a:ln>
        </p:spPr>
      </p:pic>
      <p:sp>
        <p:nvSpPr>
          <p:cNvPr id="715" name="Google Shape;715;p96"/>
          <p:cNvSpPr txBox="1"/>
          <p:nvPr/>
        </p:nvSpPr>
        <p:spPr>
          <a:xfrm>
            <a:off x="3112400" y="1475825"/>
            <a:ext cx="5567400" cy="993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000">
                <a:latin typeface="Lato"/>
                <a:ea typeface="Lato"/>
                <a:cs typeface="Lato"/>
                <a:sym typeface="Lato"/>
              </a:rPr>
              <a:t>Establecer prioridades hace que Ana piense en los efectos potenciales de sus elecciones, decisiones y actitudes.</a:t>
            </a:r>
            <a:endParaRPr sz="2000">
              <a:latin typeface="Lato"/>
              <a:ea typeface="Lato"/>
              <a:cs typeface="Lato"/>
              <a:sym typeface="Lato"/>
            </a:endParaRPr>
          </a:p>
          <a:p>
            <a:pPr indent="0" lvl="0" marL="0" rtl="0" algn="ctr">
              <a:spcBef>
                <a:spcPts val="0"/>
              </a:spcBef>
              <a:spcAft>
                <a:spcPts val="0"/>
              </a:spcAft>
              <a:buNone/>
            </a:pPr>
            <a:r>
              <a:t/>
            </a:r>
            <a:endParaRPr sz="2000">
              <a:latin typeface="Lato"/>
              <a:ea typeface="Lato"/>
              <a:cs typeface="Lato"/>
              <a:sym typeface="La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97"/>
          <p:cNvSpPr txBox="1"/>
          <p:nvPr/>
        </p:nvSpPr>
        <p:spPr>
          <a:xfrm>
            <a:off x="409150" y="496825"/>
            <a:ext cx="8197500" cy="1139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pt-BR" sz="4800">
                <a:solidFill>
                  <a:schemeClr val="dk1"/>
                </a:solidFill>
                <a:latin typeface="Lato"/>
                <a:ea typeface="Lato"/>
                <a:cs typeface="Lato"/>
                <a:sym typeface="Lato"/>
              </a:rPr>
              <a:t>Ley de eficiencia forzada</a:t>
            </a:r>
            <a:endParaRPr b="1" sz="4800">
              <a:solidFill>
                <a:schemeClr val="dk1"/>
              </a:solidFill>
              <a:latin typeface="Lato"/>
              <a:ea typeface="Lato"/>
              <a:cs typeface="Lato"/>
              <a:sym typeface="Lato"/>
            </a:endParaRPr>
          </a:p>
          <a:p>
            <a:pPr indent="0" lvl="0" marL="0" rtl="0" algn="l">
              <a:spcBef>
                <a:spcPts val="0"/>
              </a:spcBef>
              <a:spcAft>
                <a:spcPts val="0"/>
              </a:spcAft>
              <a:buNone/>
            </a:pPr>
            <a:r>
              <a:t/>
            </a:r>
            <a:endParaRPr sz="4800">
              <a:latin typeface="Lato"/>
              <a:ea typeface="Lato"/>
              <a:cs typeface="Lato"/>
              <a:sym typeface="Lato"/>
            </a:endParaRPr>
          </a:p>
        </p:txBody>
      </p:sp>
      <p:sp>
        <p:nvSpPr>
          <p:cNvPr id="721" name="Google Shape;721;p97"/>
          <p:cNvSpPr txBox="1"/>
          <p:nvPr/>
        </p:nvSpPr>
        <p:spPr>
          <a:xfrm>
            <a:off x="409150" y="1768075"/>
            <a:ext cx="8574000" cy="1359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400">
                <a:latin typeface="Lato"/>
                <a:ea typeface="Lato"/>
                <a:cs typeface="Lato"/>
                <a:sym typeface="Lato"/>
              </a:rPr>
              <a:t>Nunca hay tiempo para hacer todo,</a:t>
            </a:r>
            <a:endParaRPr sz="2400">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1000"/>
                                        <p:tgtEl>
                                          <p:spTgt spid="7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98"/>
          <p:cNvSpPr txBox="1"/>
          <p:nvPr/>
        </p:nvSpPr>
        <p:spPr>
          <a:xfrm>
            <a:off x="409150" y="496825"/>
            <a:ext cx="8197500" cy="1139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pt-BR" sz="4800">
                <a:solidFill>
                  <a:schemeClr val="dk1"/>
                </a:solidFill>
                <a:latin typeface="Lato"/>
                <a:ea typeface="Lato"/>
                <a:cs typeface="Lato"/>
                <a:sym typeface="Lato"/>
              </a:rPr>
              <a:t>Ley de eficiencia forzada</a:t>
            </a:r>
            <a:endParaRPr b="1" sz="4800">
              <a:solidFill>
                <a:schemeClr val="dk1"/>
              </a:solidFill>
              <a:latin typeface="Lato"/>
              <a:ea typeface="Lato"/>
              <a:cs typeface="Lato"/>
              <a:sym typeface="Lato"/>
            </a:endParaRPr>
          </a:p>
          <a:p>
            <a:pPr indent="0" lvl="0" marL="0" rtl="0" algn="l">
              <a:spcBef>
                <a:spcPts val="0"/>
              </a:spcBef>
              <a:spcAft>
                <a:spcPts val="0"/>
              </a:spcAft>
              <a:buNone/>
            </a:pPr>
            <a:r>
              <a:t/>
            </a:r>
            <a:endParaRPr sz="4800">
              <a:latin typeface="Lato"/>
              <a:ea typeface="Lato"/>
              <a:cs typeface="Lato"/>
              <a:sym typeface="Lato"/>
            </a:endParaRPr>
          </a:p>
        </p:txBody>
      </p:sp>
      <p:sp>
        <p:nvSpPr>
          <p:cNvPr id="727" name="Google Shape;727;p98"/>
          <p:cNvSpPr txBox="1"/>
          <p:nvPr/>
        </p:nvSpPr>
        <p:spPr>
          <a:xfrm>
            <a:off x="409150" y="1768075"/>
            <a:ext cx="8574000" cy="1359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400">
                <a:latin typeface="Lato"/>
                <a:ea typeface="Lato"/>
                <a:cs typeface="Lato"/>
                <a:sym typeface="Lato"/>
              </a:rPr>
              <a:t>Nunca hay tiempo para hacer todo,</a:t>
            </a:r>
            <a:endParaRPr sz="2400">
              <a:latin typeface="Lato"/>
              <a:ea typeface="Lato"/>
              <a:cs typeface="Lato"/>
              <a:sym typeface="Lato"/>
            </a:endParaRPr>
          </a:p>
          <a:p>
            <a:pPr indent="0" lvl="0" marL="0" rtl="0" algn="just">
              <a:lnSpc>
                <a:spcPct val="150000"/>
              </a:lnSpc>
              <a:spcBef>
                <a:spcPts val="0"/>
              </a:spcBef>
              <a:spcAft>
                <a:spcPts val="0"/>
              </a:spcAft>
              <a:buNone/>
            </a:pPr>
            <a:r>
              <a:rPr lang="pt-BR" sz="2400">
                <a:latin typeface="Lato"/>
                <a:ea typeface="Lato"/>
                <a:cs typeface="Lato"/>
                <a:sym typeface="Lato"/>
              </a:rPr>
              <a:t>pero siempre hay tiempo para hacer lo más importante.</a:t>
            </a:r>
            <a:endParaRPr sz="2400">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99"/>
          <p:cNvSpPr txBox="1"/>
          <p:nvPr/>
        </p:nvSpPr>
        <p:spPr>
          <a:xfrm>
            <a:off x="233800" y="306850"/>
            <a:ext cx="3711600" cy="10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Lato"/>
                <a:ea typeface="Lato"/>
                <a:cs typeface="Lato"/>
                <a:sym typeface="Lato"/>
              </a:rPr>
              <a:t>Cuando el plazo es corto</a:t>
            </a:r>
            <a:endParaRPr sz="2400">
              <a:latin typeface="Lato"/>
              <a:ea typeface="Lato"/>
              <a:cs typeface="Lato"/>
              <a:sym typeface="Lato"/>
            </a:endParaRPr>
          </a:p>
        </p:txBody>
      </p:sp>
      <p:cxnSp>
        <p:nvCxnSpPr>
          <p:cNvPr id="733" name="Google Shape;733;p99"/>
          <p:cNvCxnSpPr/>
          <p:nvPr/>
        </p:nvCxnSpPr>
        <p:spPr>
          <a:xfrm>
            <a:off x="4076800" y="613625"/>
            <a:ext cx="1139700" cy="0"/>
          </a:xfrm>
          <a:prstGeom prst="straightConnector1">
            <a:avLst/>
          </a:prstGeom>
          <a:noFill/>
          <a:ln cap="flat" cmpd="sng" w="28575">
            <a:solidFill>
              <a:schemeClr val="dk1"/>
            </a:solidFill>
            <a:prstDash val="solid"/>
            <a:round/>
            <a:headEnd len="med" w="med" type="none"/>
            <a:tailEnd len="med" w="med" type="triangle"/>
          </a:ln>
        </p:spPr>
      </p:cxnSp>
      <p:sp>
        <p:nvSpPr>
          <p:cNvPr id="734" name="Google Shape;734;p99"/>
          <p:cNvSpPr txBox="1"/>
          <p:nvPr/>
        </p:nvSpPr>
        <p:spPr>
          <a:xfrm>
            <a:off x="5234250" y="306850"/>
            <a:ext cx="3711600" cy="10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2400">
                <a:latin typeface="Lato"/>
                <a:ea typeface="Lato"/>
                <a:cs typeface="Lato"/>
                <a:sym typeface="Lato"/>
              </a:rPr>
              <a:t>Puede tener graves consecuencias</a:t>
            </a:r>
            <a:endParaRPr sz="2400">
              <a:latin typeface="Lato"/>
              <a:ea typeface="Lato"/>
              <a:cs typeface="Lato"/>
              <a:sym typeface="Lato"/>
            </a:endParaRPr>
          </a:p>
        </p:txBody>
      </p:sp>
      <p:cxnSp>
        <p:nvCxnSpPr>
          <p:cNvPr id="735" name="Google Shape;735;p99"/>
          <p:cNvCxnSpPr/>
          <p:nvPr/>
        </p:nvCxnSpPr>
        <p:spPr>
          <a:xfrm>
            <a:off x="2085400" y="897525"/>
            <a:ext cx="8400" cy="812100"/>
          </a:xfrm>
          <a:prstGeom prst="straightConnector1">
            <a:avLst/>
          </a:prstGeom>
          <a:noFill/>
          <a:ln cap="flat" cmpd="sng" w="28575">
            <a:solidFill>
              <a:schemeClr val="dk1"/>
            </a:solidFill>
            <a:prstDash val="solid"/>
            <a:round/>
            <a:headEnd len="med" w="med" type="none"/>
            <a:tailEnd len="med" w="med" type="triangle"/>
          </a:ln>
        </p:spPr>
      </p:cxnSp>
      <p:sp>
        <p:nvSpPr>
          <p:cNvPr id="736" name="Google Shape;736;p99"/>
          <p:cNvSpPr txBox="1"/>
          <p:nvPr/>
        </p:nvSpPr>
        <p:spPr>
          <a:xfrm>
            <a:off x="174600" y="1795225"/>
            <a:ext cx="3711600" cy="10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Lato"/>
                <a:ea typeface="Lato"/>
                <a:cs typeface="Lato"/>
                <a:sym typeface="Lato"/>
              </a:rPr>
              <a:t>Parece difícil </a:t>
            </a:r>
            <a:r>
              <a:rPr lang="pt-BR" sz="2400">
                <a:latin typeface="Lato"/>
                <a:ea typeface="Lato"/>
                <a:cs typeface="Lato"/>
                <a:sym typeface="Lato"/>
              </a:rPr>
              <a:t>completarl</a:t>
            </a:r>
            <a:r>
              <a:rPr lang="pt-BR" sz="2400">
                <a:latin typeface="Lato"/>
                <a:ea typeface="Lato"/>
                <a:cs typeface="Lato"/>
                <a:sym typeface="Lato"/>
              </a:rPr>
              <a:t>a</a:t>
            </a:r>
            <a:endParaRPr sz="2400">
              <a:latin typeface="Lato"/>
              <a:ea typeface="Lato"/>
              <a:cs typeface="Lato"/>
              <a:sym typeface="Lato"/>
            </a:endParaRPr>
          </a:p>
        </p:txBody>
      </p:sp>
      <p:cxnSp>
        <p:nvCxnSpPr>
          <p:cNvPr id="737" name="Google Shape;737;p99"/>
          <p:cNvCxnSpPr/>
          <p:nvPr/>
        </p:nvCxnSpPr>
        <p:spPr>
          <a:xfrm>
            <a:off x="4018350" y="2060225"/>
            <a:ext cx="1139700" cy="0"/>
          </a:xfrm>
          <a:prstGeom prst="straightConnector1">
            <a:avLst/>
          </a:prstGeom>
          <a:noFill/>
          <a:ln cap="flat" cmpd="sng" w="28575">
            <a:solidFill>
              <a:schemeClr val="dk1"/>
            </a:solidFill>
            <a:prstDash val="solid"/>
            <a:round/>
            <a:headEnd len="med" w="med" type="none"/>
            <a:tailEnd len="med" w="med" type="triangle"/>
          </a:ln>
        </p:spPr>
      </p:cxnSp>
      <p:sp>
        <p:nvSpPr>
          <p:cNvPr id="738" name="Google Shape;738;p99"/>
          <p:cNvSpPr txBox="1"/>
          <p:nvPr/>
        </p:nvSpPr>
        <p:spPr>
          <a:xfrm>
            <a:off x="5234250" y="1795225"/>
            <a:ext cx="3711600" cy="10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2400">
                <a:latin typeface="Lato"/>
                <a:ea typeface="Lato"/>
                <a:cs typeface="Lato"/>
                <a:sym typeface="Lato"/>
              </a:rPr>
              <a:t>Pero está hecho, en el último segundo.</a:t>
            </a:r>
            <a:endParaRPr sz="24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par>
                                <p:cTn fill="hold" nodeType="with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1000"/>
                                        <p:tgtEl>
                                          <p:spTgt spid="737"/>
                                        </p:tgtEl>
                                      </p:cBhvr>
                                    </p:animEffect>
                                  </p:childTnLst>
                                </p:cTn>
                              </p:par>
                              <p:par>
                                <p:cTn fill="hold" nodeType="with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00"/>
          <p:cNvSpPr/>
          <p:nvPr/>
        </p:nvSpPr>
        <p:spPr>
          <a:xfrm>
            <a:off x="0" y="0"/>
            <a:ext cx="3448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00"/>
          <p:cNvSpPr txBox="1"/>
          <p:nvPr/>
        </p:nvSpPr>
        <p:spPr>
          <a:xfrm>
            <a:off x="73050" y="871550"/>
            <a:ext cx="3259500" cy="897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pt-BR" sz="3000">
                <a:solidFill>
                  <a:srgbClr val="FFFFFF"/>
                </a:solidFill>
                <a:latin typeface="Raleway"/>
                <a:ea typeface="Raleway"/>
                <a:cs typeface="Raleway"/>
                <a:sym typeface="Raleway"/>
              </a:rPr>
              <a:t>Nunca habrá tiempo para hacer todo lo que necesitas</a:t>
            </a:r>
            <a:endParaRPr b="1" sz="3000">
              <a:solidFill>
                <a:srgbClr val="FFFFFF"/>
              </a:solidFill>
              <a:latin typeface="Raleway"/>
              <a:ea typeface="Raleway"/>
              <a:cs typeface="Raleway"/>
              <a:sym typeface="Raleway"/>
            </a:endParaRPr>
          </a:p>
        </p:txBody>
      </p:sp>
      <p:sp>
        <p:nvSpPr>
          <p:cNvPr id="745" name="Google Shape;745;p100"/>
          <p:cNvSpPr txBox="1"/>
          <p:nvPr/>
        </p:nvSpPr>
        <p:spPr>
          <a:xfrm>
            <a:off x="3559675" y="1490425"/>
            <a:ext cx="5461800" cy="599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Lato"/>
                <a:ea typeface="Lato"/>
                <a:cs typeface="Lato"/>
                <a:sym typeface="Lato"/>
              </a:rPr>
              <a:t>La gente trabaja a un ritmo entre un 10% y un 30% por encima de su capacidad.</a:t>
            </a:r>
            <a:endParaRPr sz="2000">
              <a:latin typeface="Lato"/>
              <a:ea typeface="Lato"/>
              <a:cs typeface="Lato"/>
              <a:sym typeface="Lato"/>
            </a:endParaRPr>
          </a:p>
        </p:txBody>
      </p:sp>
      <p:sp>
        <p:nvSpPr>
          <p:cNvPr id="746" name="Google Shape;746;p100"/>
          <p:cNvSpPr txBox="1"/>
          <p:nvPr/>
        </p:nvSpPr>
        <p:spPr>
          <a:xfrm>
            <a:off x="3559675" y="2571750"/>
            <a:ext cx="5461800" cy="599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Lato"/>
                <a:ea typeface="Lato"/>
                <a:cs typeface="Lato"/>
                <a:sym typeface="Lato"/>
              </a:rPr>
              <a:t>Las responsabilidades se multiplican.</a:t>
            </a:r>
            <a:endParaRPr sz="2000">
              <a:latin typeface="Lato"/>
              <a:ea typeface="Lato"/>
              <a:cs typeface="Lato"/>
              <a:sym typeface="Lato"/>
            </a:endParaRPr>
          </a:p>
        </p:txBody>
      </p:sp>
      <p:sp>
        <p:nvSpPr>
          <p:cNvPr id="747" name="Google Shape;747;p100"/>
          <p:cNvSpPr txBox="1"/>
          <p:nvPr/>
        </p:nvSpPr>
        <p:spPr>
          <a:xfrm>
            <a:off x="3559675" y="3235575"/>
            <a:ext cx="5461800" cy="599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Lato"/>
                <a:ea typeface="Lato"/>
                <a:cs typeface="Lato"/>
                <a:sym typeface="Lato"/>
              </a:rPr>
              <a:t>Vida personal + profesional = muchas tareas.</a:t>
            </a:r>
            <a:endParaRPr sz="2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01"/>
          <p:cNvSpPr/>
          <p:nvPr/>
        </p:nvSpPr>
        <p:spPr>
          <a:xfrm>
            <a:off x="0" y="0"/>
            <a:ext cx="9144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01"/>
          <p:cNvSpPr txBox="1"/>
          <p:nvPr/>
        </p:nvSpPr>
        <p:spPr>
          <a:xfrm>
            <a:off x="-111100" y="871550"/>
            <a:ext cx="9348000" cy="89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FFFFFF"/>
                </a:solidFill>
                <a:latin typeface="Raleway"/>
                <a:ea typeface="Raleway"/>
                <a:cs typeface="Raleway"/>
                <a:sym typeface="Raleway"/>
              </a:rPr>
              <a:t>Ana</a:t>
            </a:r>
            <a:r>
              <a:rPr b="1" lang="pt-BR" sz="4000">
                <a:solidFill>
                  <a:srgbClr val="FFFFFF"/>
                </a:solidFill>
                <a:latin typeface="Raleway"/>
                <a:ea typeface="Raleway"/>
                <a:cs typeface="Raleway"/>
                <a:sym typeface="Raleway"/>
              </a:rPr>
              <a:t> nunca va a lograr lo que se propone</a:t>
            </a:r>
            <a:endParaRPr b="1" sz="4000">
              <a:solidFill>
                <a:srgbClr val="FFFFFF"/>
              </a:solidFill>
              <a:latin typeface="Raleway"/>
              <a:ea typeface="Raleway"/>
              <a:cs typeface="Raleway"/>
              <a:sym typeface="Raleway"/>
            </a:endParaRPr>
          </a:p>
        </p:txBody>
      </p:sp>
      <p:sp>
        <p:nvSpPr>
          <p:cNvPr id="754" name="Google Shape;754;p101"/>
          <p:cNvSpPr txBox="1"/>
          <p:nvPr/>
        </p:nvSpPr>
        <p:spPr>
          <a:xfrm>
            <a:off x="-223300" y="2322400"/>
            <a:ext cx="9572400" cy="897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600">
                <a:solidFill>
                  <a:srgbClr val="FFFFFF"/>
                </a:solidFill>
                <a:latin typeface="Lato"/>
                <a:ea typeface="Lato"/>
                <a:cs typeface="Lato"/>
                <a:sym typeface="Lato"/>
              </a:rPr>
              <a:t>Manténte enfocado (a)  en sus mayores responsabilidades</a:t>
            </a:r>
            <a:endParaRPr sz="2600">
              <a:solidFill>
                <a:srgbClr val="FFFFFF"/>
              </a:solidFill>
              <a:latin typeface="Lato"/>
              <a:ea typeface="Lato"/>
              <a:cs typeface="Lato"/>
              <a:sym typeface="Lato"/>
            </a:endParaRPr>
          </a:p>
        </p:txBody>
      </p:sp>
      <p:sp>
        <p:nvSpPr>
          <p:cNvPr id="755" name="Google Shape;755;p101"/>
          <p:cNvSpPr txBox="1"/>
          <p:nvPr/>
        </p:nvSpPr>
        <p:spPr>
          <a:xfrm>
            <a:off x="455700" y="2811800"/>
            <a:ext cx="8688300" cy="897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t/>
            </a:r>
            <a:endParaRPr sz="300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1"/>
          <p:cNvPicPr preferRelativeResize="0"/>
          <p:nvPr/>
        </p:nvPicPr>
        <p:blipFill>
          <a:blip r:embed="rId3">
            <a:alphaModFix/>
          </a:blip>
          <a:stretch>
            <a:fillRect/>
          </a:stretch>
        </p:blipFill>
        <p:spPr>
          <a:xfrm>
            <a:off x="178050" y="275025"/>
            <a:ext cx="2592501" cy="2592501"/>
          </a:xfrm>
          <a:prstGeom prst="rect">
            <a:avLst/>
          </a:prstGeom>
          <a:noFill/>
          <a:ln>
            <a:noFill/>
          </a:ln>
        </p:spPr>
      </p:pic>
      <p:pic>
        <p:nvPicPr>
          <p:cNvPr id="124" name="Google Shape;124;p21"/>
          <p:cNvPicPr preferRelativeResize="0"/>
          <p:nvPr/>
        </p:nvPicPr>
        <p:blipFill rotWithShape="1">
          <a:blip r:embed="rId4">
            <a:alphaModFix/>
          </a:blip>
          <a:srcRect b="0" l="0" r="0" t="0"/>
          <a:stretch/>
        </p:blipFill>
        <p:spPr>
          <a:xfrm>
            <a:off x="3413975" y="378363"/>
            <a:ext cx="2193375" cy="2193375"/>
          </a:xfrm>
          <a:prstGeom prst="rect">
            <a:avLst/>
          </a:prstGeom>
          <a:noFill/>
          <a:ln>
            <a:noFill/>
          </a:ln>
        </p:spPr>
      </p:pic>
      <p:pic>
        <p:nvPicPr>
          <p:cNvPr id="125" name="Google Shape;125;p21"/>
          <p:cNvPicPr preferRelativeResize="0"/>
          <p:nvPr/>
        </p:nvPicPr>
        <p:blipFill>
          <a:blip r:embed="rId5">
            <a:alphaModFix/>
          </a:blip>
          <a:stretch>
            <a:fillRect/>
          </a:stretch>
        </p:blipFill>
        <p:spPr>
          <a:xfrm>
            <a:off x="5968575" y="474588"/>
            <a:ext cx="2193375" cy="2193375"/>
          </a:xfrm>
          <a:prstGeom prst="rect">
            <a:avLst/>
          </a:prstGeom>
          <a:noFill/>
          <a:ln>
            <a:noFill/>
          </a:ln>
        </p:spPr>
      </p:pic>
      <p:sp>
        <p:nvSpPr>
          <p:cNvPr id="126" name="Google Shape;126;p21"/>
          <p:cNvSpPr/>
          <p:nvPr/>
        </p:nvSpPr>
        <p:spPr>
          <a:xfrm>
            <a:off x="-12825" y="25650"/>
            <a:ext cx="9144000" cy="26424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21"/>
          <p:cNvPicPr preferRelativeResize="0"/>
          <p:nvPr/>
        </p:nvPicPr>
        <p:blipFill>
          <a:blip r:embed="rId6">
            <a:alphaModFix/>
          </a:blip>
          <a:stretch>
            <a:fillRect/>
          </a:stretch>
        </p:blipFill>
        <p:spPr>
          <a:xfrm>
            <a:off x="178051" y="261513"/>
            <a:ext cx="2170650" cy="2170650"/>
          </a:xfrm>
          <a:prstGeom prst="rect">
            <a:avLst/>
          </a:prstGeom>
          <a:noFill/>
          <a:ln>
            <a:noFill/>
          </a:ln>
        </p:spPr>
      </p:pic>
      <p:sp>
        <p:nvSpPr>
          <p:cNvPr id="128" name="Google Shape;128;p21"/>
          <p:cNvSpPr txBox="1"/>
          <p:nvPr/>
        </p:nvSpPr>
        <p:spPr>
          <a:xfrm>
            <a:off x="2437075" y="731125"/>
            <a:ext cx="6451800" cy="885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400">
                <a:solidFill>
                  <a:srgbClr val="434343"/>
                </a:solidFill>
                <a:latin typeface="Open Sans"/>
                <a:ea typeface="Open Sans"/>
                <a:cs typeface="Open Sans"/>
                <a:sym typeface="Open Sans"/>
              </a:rPr>
              <a:t>"Este problema probablemente tiene solución, solo necesito respirar y concentrarme en cómo resolverlo".</a:t>
            </a:r>
            <a:endParaRPr sz="2400">
              <a:solidFill>
                <a:srgbClr val="434343"/>
              </a:solidFill>
              <a:latin typeface="Open Sans"/>
              <a:ea typeface="Open Sans"/>
              <a:cs typeface="Open Sans"/>
              <a:sym typeface="Open Sans"/>
            </a:endParaRPr>
          </a:p>
        </p:txBody>
      </p:sp>
      <p:sp>
        <p:nvSpPr>
          <p:cNvPr id="129" name="Google Shape;129;p21"/>
          <p:cNvSpPr txBox="1"/>
          <p:nvPr/>
        </p:nvSpPr>
        <p:spPr>
          <a:xfrm>
            <a:off x="2770550" y="2950100"/>
            <a:ext cx="3642900" cy="1526400"/>
          </a:xfrm>
          <a:prstGeom prst="rect">
            <a:avLst/>
          </a:prstGeom>
          <a:noFill/>
          <a:ln cap="flat" cmpd="sng" w="38100">
            <a:solidFill>
              <a:schemeClr val="accent6"/>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pt-BR" sz="9600">
                <a:solidFill>
                  <a:schemeClr val="dk1"/>
                </a:solidFill>
                <a:latin typeface="Open Sans"/>
                <a:ea typeface="Open Sans"/>
                <a:cs typeface="Open Sans"/>
                <a:sym typeface="Open Sans"/>
              </a:rPr>
              <a:t>Ritual</a:t>
            </a:r>
            <a:endParaRPr sz="9600">
              <a:solidFill>
                <a:schemeClr val="dk1"/>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02"/>
          <p:cNvSpPr txBox="1"/>
          <p:nvPr/>
        </p:nvSpPr>
        <p:spPr>
          <a:xfrm>
            <a:off x="175350" y="248400"/>
            <a:ext cx="8775900" cy="1242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pt-BR" sz="4800">
                <a:latin typeface="Lato"/>
                <a:ea typeface="Lato"/>
                <a:cs typeface="Lato"/>
                <a:sym typeface="Lato"/>
              </a:rPr>
              <a:t>Pero ¿qué pasa con los plazos?</a:t>
            </a:r>
            <a:endParaRPr b="1" sz="4800">
              <a:latin typeface="Lato"/>
              <a:ea typeface="Lato"/>
              <a:cs typeface="Lato"/>
              <a:sym typeface="Lato"/>
            </a:endParaRPr>
          </a:p>
        </p:txBody>
      </p:sp>
      <p:sp>
        <p:nvSpPr>
          <p:cNvPr id="761" name="Google Shape;761;p102"/>
          <p:cNvSpPr txBox="1"/>
          <p:nvPr/>
        </p:nvSpPr>
        <p:spPr>
          <a:xfrm>
            <a:off x="175350" y="1651175"/>
            <a:ext cx="9144000" cy="11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600">
                <a:latin typeface="Lato"/>
                <a:ea typeface="Lato"/>
                <a:cs typeface="Lato"/>
                <a:sym typeface="Lato"/>
              </a:rPr>
              <a:t>Trabajo mejor bajo la presión de los plazos</a:t>
            </a:r>
            <a:endParaRPr sz="2600">
              <a:latin typeface="Lato"/>
              <a:ea typeface="Lato"/>
              <a:cs typeface="Lato"/>
              <a:sym typeface="Lato"/>
            </a:endParaRPr>
          </a:p>
        </p:txBody>
      </p:sp>
      <p:sp>
        <p:nvSpPr>
          <p:cNvPr id="762" name="Google Shape;762;p102"/>
          <p:cNvSpPr txBox="1"/>
          <p:nvPr/>
        </p:nvSpPr>
        <p:spPr>
          <a:xfrm>
            <a:off x="175350" y="2571750"/>
            <a:ext cx="9144000" cy="11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600">
                <a:solidFill>
                  <a:srgbClr val="FF0000"/>
                </a:solidFill>
                <a:latin typeface="Lato"/>
                <a:ea typeface="Lato"/>
                <a:cs typeface="Lato"/>
                <a:sym typeface="Lato"/>
              </a:rPr>
              <a:t>Ojo: </a:t>
            </a:r>
            <a:r>
              <a:rPr b="1" lang="pt-BR" sz="2600">
                <a:latin typeface="Lato"/>
                <a:ea typeface="Lato"/>
                <a:cs typeface="Lato"/>
                <a:sym typeface="Lato"/>
              </a:rPr>
              <a:t>las investigaciones indican que esto no siempre funciona.</a:t>
            </a:r>
            <a:endParaRPr sz="2600">
              <a:latin typeface="Lato"/>
              <a:ea typeface="Lato"/>
              <a:cs typeface="Lato"/>
              <a:sym typeface="La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03"/>
          <p:cNvSpPr txBox="1"/>
          <p:nvPr/>
        </p:nvSpPr>
        <p:spPr>
          <a:xfrm>
            <a:off x="263025" y="935200"/>
            <a:ext cx="5178900" cy="1227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3000">
                <a:latin typeface="Lato"/>
                <a:ea typeface="Lato"/>
                <a:cs typeface="Lato"/>
                <a:sym typeface="Lato"/>
              </a:rPr>
              <a:t>Somos más eficientes cuando trabajamos exclusivamente en la tarea más importante.</a:t>
            </a:r>
            <a:endParaRPr sz="3000">
              <a:latin typeface="Lato"/>
              <a:ea typeface="Lato"/>
              <a:cs typeface="Lato"/>
              <a:sym typeface="Lato"/>
            </a:endParaRPr>
          </a:p>
        </p:txBody>
      </p:sp>
      <p:pic>
        <p:nvPicPr>
          <p:cNvPr id="768" name="Google Shape;768;p103"/>
          <p:cNvPicPr preferRelativeResize="0"/>
          <p:nvPr/>
        </p:nvPicPr>
        <p:blipFill>
          <a:blip r:embed="rId3">
            <a:alphaModFix/>
          </a:blip>
          <a:stretch>
            <a:fillRect/>
          </a:stretch>
        </p:blipFill>
        <p:spPr>
          <a:xfrm>
            <a:off x="5523425" y="298400"/>
            <a:ext cx="3310824" cy="33108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772" name="Shape 772"/>
        <p:cNvGrpSpPr/>
        <p:nvPr/>
      </p:nvGrpSpPr>
      <p:grpSpPr>
        <a:xfrm>
          <a:off x="0" y="0"/>
          <a:ext cx="0" cy="0"/>
          <a:chOff x="0" y="0"/>
          <a:chExt cx="0" cy="0"/>
        </a:xfrm>
      </p:grpSpPr>
      <p:sp>
        <p:nvSpPr>
          <p:cNvPr id="773" name="Google Shape;773;p104"/>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Aula 4</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0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Lato"/>
                <a:ea typeface="Lato"/>
                <a:cs typeface="Lato"/>
                <a:sym typeface="Lato"/>
              </a:rPr>
              <a:t>Lección 4.1 - 3 preguntas para maximizar la productividad</a:t>
            </a:r>
            <a:endParaRPr>
              <a:latin typeface="Lato"/>
              <a:ea typeface="Lato"/>
              <a:cs typeface="Lato"/>
              <a:sym typeface="Lat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pic>
        <p:nvPicPr>
          <p:cNvPr id="783" name="Google Shape;783;p106"/>
          <p:cNvPicPr preferRelativeResize="0"/>
          <p:nvPr/>
        </p:nvPicPr>
        <p:blipFill rotWithShape="1">
          <a:blip r:embed="rId3">
            <a:alphaModFix/>
          </a:blip>
          <a:srcRect b="0" l="-7620" r="7620" t="0"/>
          <a:stretch/>
        </p:blipFill>
        <p:spPr>
          <a:xfrm>
            <a:off x="-578700" y="448925"/>
            <a:ext cx="4041924" cy="4041924"/>
          </a:xfrm>
          <a:prstGeom prst="rect">
            <a:avLst/>
          </a:prstGeom>
          <a:noFill/>
          <a:ln>
            <a:noFill/>
          </a:ln>
        </p:spPr>
      </p:pic>
      <p:sp>
        <p:nvSpPr>
          <p:cNvPr id="784" name="Google Shape;784;p106"/>
          <p:cNvSpPr txBox="1"/>
          <p:nvPr/>
        </p:nvSpPr>
        <p:spPr>
          <a:xfrm>
            <a:off x="2667925" y="1834188"/>
            <a:ext cx="6156900" cy="1475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4800">
                <a:latin typeface="Lato"/>
                <a:ea typeface="Lato"/>
                <a:cs typeface="Lato"/>
                <a:sym typeface="Lato"/>
              </a:rPr>
              <a:t>3 preguntas clave</a:t>
            </a:r>
            <a:endParaRPr sz="48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1000"/>
                                        <p:tgtEl>
                                          <p:spTgt spid="7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07"/>
          <p:cNvSpPr txBox="1"/>
          <p:nvPr/>
        </p:nvSpPr>
        <p:spPr>
          <a:xfrm>
            <a:off x="181550" y="336975"/>
            <a:ext cx="8452800" cy="1269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sz="3000">
                <a:solidFill>
                  <a:schemeClr val="dk1"/>
                </a:solidFill>
                <a:latin typeface="Lato"/>
                <a:ea typeface="Lato"/>
                <a:cs typeface="Lato"/>
                <a:sym typeface="Lato"/>
              </a:rPr>
              <a:t>¿Cuáles son los principales problemas que debo resolver?</a:t>
            </a:r>
            <a:endParaRPr b="1" sz="3000">
              <a:solidFill>
                <a:schemeClr val="dk1"/>
              </a:solidFill>
              <a:latin typeface="Lato"/>
              <a:ea typeface="Lato"/>
              <a:cs typeface="Lato"/>
              <a:sym typeface="Lato"/>
            </a:endParaRPr>
          </a:p>
        </p:txBody>
      </p:sp>
      <p:sp>
        <p:nvSpPr>
          <p:cNvPr id="790" name="Google Shape;790;p107"/>
          <p:cNvSpPr txBox="1"/>
          <p:nvPr/>
        </p:nvSpPr>
        <p:spPr>
          <a:xfrm>
            <a:off x="264950" y="1868775"/>
            <a:ext cx="8286000" cy="590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Lato"/>
                <a:ea typeface="Lato"/>
                <a:cs typeface="Lato"/>
                <a:sym typeface="Lato"/>
              </a:rPr>
              <a:t>Falta de tiempo para resolver todas las tareas predeterminadas</a:t>
            </a:r>
            <a:endParaRPr sz="2000">
              <a:latin typeface="Lato"/>
              <a:ea typeface="Lato"/>
              <a:cs typeface="Lato"/>
              <a:sym typeface="Lato"/>
            </a:endParaRPr>
          </a:p>
          <a:p>
            <a:pPr indent="0" lvl="0" marL="0" rtl="0" algn="just">
              <a:lnSpc>
                <a:spcPct val="150000"/>
              </a:lnSpc>
              <a:spcBef>
                <a:spcPts val="0"/>
              </a:spcBef>
              <a:spcAft>
                <a:spcPts val="0"/>
              </a:spcAft>
              <a:buNone/>
            </a:pPr>
            <a:r>
              <a:rPr lang="pt-BR" sz="1800">
                <a:latin typeface="Lato"/>
                <a:ea typeface="Lato"/>
                <a:cs typeface="Lato"/>
                <a:sym typeface="Lato"/>
              </a:rPr>
              <a:t>(tareas de rutina),</a:t>
            </a:r>
            <a:endParaRPr sz="1800">
              <a:latin typeface="Lato"/>
              <a:ea typeface="Lato"/>
              <a:cs typeface="Lato"/>
              <a:sym typeface="Lato"/>
            </a:endParaRPr>
          </a:p>
        </p:txBody>
      </p:sp>
      <p:sp>
        <p:nvSpPr>
          <p:cNvPr id="791" name="Google Shape;791;p107"/>
          <p:cNvSpPr txBox="1"/>
          <p:nvPr/>
        </p:nvSpPr>
        <p:spPr>
          <a:xfrm>
            <a:off x="264950" y="2994500"/>
            <a:ext cx="7943700" cy="846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Lato"/>
                <a:ea typeface="Lato"/>
                <a:cs typeface="Lato"/>
                <a:sym typeface="Lato"/>
              </a:rPr>
              <a:t>Atender las emergencias, que siempre surgen durante el día.</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id="796" name="Google Shape;796;p108"/>
          <p:cNvPicPr preferRelativeResize="0"/>
          <p:nvPr/>
        </p:nvPicPr>
        <p:blipFill>
          <a:blip r:embed="rId3">
            <a:alphaModFix/>
          </a:blip>
          <a:stretch>
            <a:fillRect/>
          </a:stretch>
        </p:blipFill>
        <p:spPr>
          <a:xfrm>
            <a:off x="137775" y="803675"/>
            <a:ext cx="3164574" cy="3164574"/>
          </a:xfrm>
          <a:prstGeom prst="rect">
            <a:avLst/>
          </a:prstGeom>
          <a:noFill/>
          <a:ln>
            <a:noFill/>
          </a:ln>
        </p:spPr>
      </p:pic>
      <p:sp>
        <p:nvSpPr>
          <p:cNvPr id="797" name="Google Shape;797;p108"/>
          <p:cNvSpPr txBox="1"/>
          <p:nvPr/>
        </p:nvSpPr>
        <p:spPr>
          <a:xfrm>
            <a:off x="3214675" y="1582263"/>
            <a:ext cx="5465100" cy="1607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2400">
                <a:latin typeface="Lato"/>
                <a:ea typeface="Lato"/>
                <a:cs typeface="Lato"/>
                <a:sym typeface="Lato"/>
              </a:rPr>
              <a:t>Presta atención a las actividades más valiosas antes de comenzar a trabajar.</a:t>
            </a:r>
            <a:endParaRPr sz="2400">
              <a:latin typeface="Lato"/>
              <a:ea typeface="Lato"/>
              <a:cs typeface="Lato"/>
              <a:sym typeface="Lat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09"/>
          <p:cNvSpPr txBox="1"/>
          <p:nvPr/>
        </p:nvSpPr>
        <p:spPr>
          <a:xfrm>
            <a:off x="269350" y="705475"/>
            <a:ext cx="8452800" cy="1269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pt-BR" sz="3000">
                <a:solidFill>
                  <a:schemeClr val="dk1"/>
                </a:solidFill>
                <a:latin typeface="Lato"/>
                <a:ea typeface="Lato"/>
                <a:cs typeface="Lato"/>
                <a:sym typeface="Lato"/>
              </a:rPr>
              <a:t>¿Qué puedo hacer con calidad para marcar una gran diferencia?</a:t>
            </a:r>
            <a:endParaRPr b="1" sz="3000">
              <a:solidFill>
                <a:schemeClr val="dk1"/>
              </a:solidFill>
              <a:latin typeface="Lato"/>
              <a:ea typeface="Lato"/>
              <a:cs typeface="Lato"/>
              <a:sym typeface="Lato"/>
            </a:endParaRPr>
          </a:p>
        </p:txBody>
      </p:sp>
      <p:sp>
        <p:nvSpPr>
          <p:cNvPr id="803" name="Google Shape;803;p109"/>
          <p:cNvSpPr txBox="1"/>
          <p:nvPr/>
        </p:nvSpPr>
        <p:spPr>
          <a:xfrm>
            <a:off x="429000" y="2373350"/>
            <a:ext cx="8286000" cy="590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Lato"/>
                <a:ea typeface="Lato"/>
                <a:cs typeface="Lato"/>
                <a:sym typeface="Lato"/>
              </a:rPr>
              <a:t>N</a:t>
            </a:r>
            <a:r>
              <a:rPr lang="pt-BR" sz="2000">
                <a:latin typeface="Lato"/>
                <a:ea typeface="Lato"/>
                <a:cs typeface="Lato"/>
                <a:sym typeface="Lato"/>
              </a:rPr>
              <a:t>egociar plazos,</a:t>
            </a:r>
            <a:endParaRPr sz="1800">
              <a:latin typeface="Lato"/>
              <a:ea typeface="Lato"/>
              <a:cs typeface="Lato"/>
              <a:sym typeface="Lato"/>
            </a:endParaRPr>
          </a:p>
        </p:txBody>
      </p:sp>
      <p:sp>
        <p:nvSpPr>
          <p:cNvPr id="804" name="Google Shape;804;p109"/>
          <p:cNvSpPr txBox="1"/>
          <p:nvPr/>
        </p:nvSpPr>
        <p:spPr>
          <a:xfrm>
            <a:off x="429000" y="2957175"/>
            <a:ext cx="7943700" cy="846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Lato"/>
                <a:ea typeface="Lato"/>
                <a:cs typeface="Lato"/>
                <a:sym typeface="Lato"/>
              </a:rPr>
              <a:t>Confirmar las prioridades.</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1000"/>
                                        <p:tgtEl>
                                          <p:spTgt spid="8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10"/>
          <p:cNvSpPr txBox="1"/>
          <p:nvPr/>
        </p:nvSpPr>
        <p:spPr>
          <a:xfrm>
            <a:off x="269350" y="705475"/>
            <a:ext cx="8452800" cy="1269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pt-BR" sz="3000">
                <a:solidFill>
                  <a:schemeClr val="dk1"/>
                </a:solidFill>
                <a:latin typeface="Lato"/>
                <a:ea typeface="Lato"/>
                <a:cs typeface="Lato"/>
                <a:sym typeface="Lato"/>
              </a:rPr>
              <a:t>¿Cuál es la tarea más importante ahora?</a:t>
            </a:r>
            <a:endParaRPr b="1" sz="3000">
              <a:solidFill>
                <a:schemeClr val="dk1"/>
              </a:solidFill>
              <a:latin typeface="Lato"/>
              <a:ea typeface="Lato"/>
              <a:cs typeface="Lato"/>
              <a:sym typeface="Lato"/>
            </a:endParaRPr>
          </a:p>
        </p:txBody>
      </p:sp>
      <p:sp>
        <p:nvSpPr>
          <p:cNvPr id="810" name="Google Shape;810;p110"/>
          <p:cNvSpPr txBox="1"/>
          <p:nvPr/>
        </p:nvSpPr>
        <p:spPr>
          <a:xfrm>
            <a:off x="352750" y="1848650"/>
            <a:ext cx="8286000" cy="590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Lato"/>
                <a:ea typeface="Lato"/>
                <a:cs typeface="Lato"/>
                <a:sym typeface="Lato"/>
              </a:rPr>
              <a:t>Cuestión</a:t>
            </a:r>
            <a:r>
              <a:rPr lang="pt-BR" sz="2000">
                <a:latin typeface="Lato"/>
                <a:ea typeface="Lato"/>
                <a:cs typeface="Lato"/>
                <a:sym typeface="Lato"/>
              </a:rPr>
              <a:t>  importante en la gestión del tiempo,</a:t>
            </a:r>
            <a:endParaRPr sz="1800">
              <a:latin typeface="Lato"/>
              <a:ea typeface="Lato"/>
              <a:cs typeface="Lato"/>
              <a:sym typeface="Lato"/>
            </a:endParaRPr>
          </a:p>
        </p:txBody>
      </p:sp>
      <p:sp>
        <p:nvSpPr>
          <p:cNvPr id="811" name="Google Shape;811;p110"/>
          <p:cNvSpPr txBox="1"/>
          <p:nvPr/>
        </p:nvSpPr>
        <p:spPr>
          <a:xfrm>
            <a:off x="352750" y="2584875"/>
            <a:ext cx="7943700" cy="846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2000">
                <a:latin typeface="Lato"/>
                <a:ea typeface="Lato"/>
                <a:cs typeface="Lato"/>
                <a:sym typeface="Lato"/>
              </a:rPr>
              <a:t>Tener claro lo que es más importante, eso </a:t>
            </a:r>
            <a:r>
              <a:rPr lang="pt-BR" sz="2000">
                <a:latin typeface="Lato"/>
                <a:ea typeface="Lato"/>
                <a:cs typeface="Lato"/>
                <a:sym typeface="Lato"/>
              </a:rPr>
              <a:t>disminuye </a:t>
            </a:r>
            <a:r>
              <a:rPr lang="pt-BR" sz="2000">
                <a:latin typeface="Lato"/>
                <a:ea typeface="Lato"/>
                <a:cs typeface="Lato"/>
                <a:sym typeface="Lato"/>
              </a:rPr>
              <a:t>la procrastinación.</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1000"/>
                                        <p:tgtEl>
                                          <p:spTgt spid="8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11"/>
          <p:cNvSpPr txBox="1"/>
          <p:nvPr/>
        </p:nvSpPr>
        <p:spPr>
          <a:xfrm>
            <a:off x="362850" y="445725"/>
            <a:ext cx="8418300" cy="24036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t-BR" sz="3600">
                <a:solidFill>
                  <a:srgbClr val="FFFFFF"/>
                </a:solidFill>
              </a:rPr>
              <a:t>"Las cosas fundamentales nunca deben estar a merced de lo que no marque la diferencia."</a:t>
            </a:r>
            <a:endParaRPr sz="36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